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5" r:id="rId1"/>
  </p:sldMasterIdLst>
  <p:notesMasterIdLst>
    <p:notesMasterId r:id="rId31"/>
  </p:notesMasterIdLst>
  <p:sldIdLst>
    <p:sldId id="256" r:id="rId2"/>
    <p:sldId id="257" r:id="rId3"/>
    <p:sldId id="258" r:id="rId4"/>
    <p:sldId id="259" r:id="rId5"/>
    <p:sldId id="260" r:id="rId6"/>
    <p:sldId id="261" r:id="rId7"/>
    <p:sldId id="262" r:id="rId8"/>
    <p:sldId id="263" r:id="rId9"/>
    <p:sldId id="287" r:id="rId10"/>
    <p:sldId id="288" r:id="rId11"/>
    <p:sldId id="265" r:id="rId12"/>
    <p:sldId id="266" r:id="rId13"/>
    <p:sldId id="267" r:id="rId14"/>
    <p:sldId id="268" r:id="rId15"/>
    <p:sldId id="269" r:id="rId16"/>
    <p:sldId id="270" r:id="rId17"/>
    <p:sldId id="272" r:id="rId18"/>
    <p:sldId id="271" r:id="rId19"/>
    <p:sldId id="273" r:id="rId20"/>
    <p:sldId id="285" r:id="rId21"/>
    <p:sldId id="286" r:id="rId22"/>
    <p:sldId id="274" r:id="rId23"/>
    <p:sldId id="289" r:id="rId24"/>
    <p:sldId id="275" r:id="rId25"/>
    <p:sldId id="276" r:id="rId26"/>
    <p:sldId id="277" r:id="rId27"/>
    <p:sldId id="278" r:id="rId28"/>
    <p:sldId id="279" r:id="rId29"/>
    <p:sldId id="284" r:id="rId3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9"/>
    <p:restoredTop sz="94661"/>
  </p:normalViewPr>
  <p:slideViewPr>
    <p:cSldViewPr>
      <p:cViewPr varScale="1">
        <p:scale>
          <a:sx n="127" d="100"/>
          <a:sy n="127" d="100"/>
        </p:scale>
        <p:origin x="104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EB6D22F-8603-9A4B-8114-D44ECCD956AE}"/>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ＭＳ Ｐゴシック" charset="0"/>
              </a:defRPr>
            </a:lvl1pPr>
          </a:lstStyle>
          <a:p>
            <a:pPr>
              <a:defRPr/>
            </a:pPr>
            <a:endParaRPr lang="en-US"/>
          </a:p>
        </p:txBody>
      </p:sp>
      <p:sp>
        <p:nvSpPr>
          <p:cNvPr id="3" name="Date Placeholder 2">
            <a:extLst>
              <a:ext uri="{FF2B5EF4-FFF2-40B4-BE49-F238E27FC236}">
                <a16:creationId xmlns:a16="http://schemas.microsoft.com/office/drawing/2014/main" id="{982731E7-6E65-6246-B24A-759CBF6E1B81}"/>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7239C983-50B1-CC48-84FA-745124CE7CE3}" type="datetimeFigureOut">
              <a:rPr lang="en-US" altLang="en-US"/>
              <a:pPr/>
              <a:t>7/9/21</a:t>
            </a:fld>
            <a:endParaRPr lang="en-US" altLang="en-US"/>
          </a:p>
        </p:txBody>
      </p:sp>
      <p:sp>
        <p:nvSpPr>
          <p:cNvPr id="4" name="Slide Image Placeholder 3">
            <a:extLst>
              <a:ext uri="{FF2B5EF4-FFF2-40B4-BE49-F238E27FC236}">
                <a16:creationId xmlns:a16="http://schemas.microsoft.com/office/drawing/2014/main" id="{87C743FD-E6C4-5B43-885C-8EC76F5271AC}"/>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473578FB-86D6-6F4D-98F3-DBE3FB14AFE7}"/>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178DA17-749D-6C4E-846F-7111C14B0E3D}"/>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2F155CAF-1170-4147-9815-6278AD37FD3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BF96622-2EDF-064C-8D83-56F967C48BA5}"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a:extLst>
              <a:ext uri="{FF2B5EF4-FFF2-40B4-BE49-F238E27FC236}">
                <a16:creationId xmlns:a16="http://schemas.microsoft.com/office/drawing/2014/main" id="{924B3244-1486-8A4D-B033-C5692AB913AE}"/>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4" name="Notes Placeholder 2">
            <a:extLst>
              <a:ext uri="{FF2B5EF4-FFF2-40B4-BE49-F238E27FC236}">
                <a16:creationId xmlns:a16="http://schemas.microsoft.com/office/drawing/2014/main" id="{550D5FD2-F333-7B4E-8B22-4D8C4CAC4AB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ea typeface="ＭＳ Ｐゴシック" panose="020B0600070205080204" pitchFamily="34" charset="-128"/>
              </a:rPr>
              <a:t>Answer: d</a:t>
            </a:r>
          </a:p>
        </p:txBody>
      </p:sp>
      <p:sp>
        <p:nvSpPr>
          <p:cNvPr id="23555" name="Slide Number Placeholder 3">
            <a:extLst>
              <a:ext uri="{FF2B5EF4-FFF2-40B4-BE49-F238E27FC236}">
                <a16:creationId xmlns:a16="http://schemas.microsoft.com/office/drawing/2014/main" id="{D39D8316-288D-F747-8A80-0DA1B539B38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D7D57197-FF61-064C-B1C7-FAA9090F52FD}" type="slidenum">
              <a:rPr lang="en-US" altLang="en-US" sz="1200"/>
              <a:pPr/>
              <a:t>9</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a:extLst>
              <a:ext uri="{FF2B5EF4-FFF2-40B4-BE49-F238E27FC236}">
                <a16:creationId xmlns:a16="http://schemas.microsoft.com/office/drawing/2014/main" id="{5FF653CE-09AC-EA46-874D-76AB6C492396}"/>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Notes Placeholder 2">
            <a:extLst>
              <a:ext uri="{FF2B5EF4-FFF2-40B4-BE49-F238E27FC236}">
                <a16:creationId xmlns:a16="http://schemas.microsoft.com/office/drawing/2014/main" id="{5C7D9246-056E-6748-ACD8-E79BD7BF3B8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ea typeface="ＭＳ Ｐゴシック" panose="020B0600070205080204" pitchFamily="34" charset="-128"/>
              </a:rPr>
              <a:t>Answer: b</a:t>
            </a:r>
          </a:p>
        </p:txBody>
      </p:sp>
      <p:sp>
        <p:nvSpPr>
          <p:cNvPr id="45059" name="Slide Number Placeholder 3">
            <a:extLst>
              <a:ext uri="{FF2B5EF4-FFF2-40B4-BE49-F238E27FC236}">
                <a16:creationId xmlns:a16="http://schemas.microsoft.com/office/drawing/2014/main" id="{05D4B13B-1EC6-D144-83A5-5B1F68D6684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B3DDD28E-C1FD-9E4C-B754-2ABFBCAB0E55}" type="slidenum">
              <a:rPr lang="en-US" altLang="en-US" sz="1200"/>
              <a:pPr/>
              <a:t>10</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90626" y="1346947"/>
            <a:ext cx="7667244"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90626" y="4282763"/>
            <a:ext cx="7667244"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90626" y="1484779"/>
            <a:ext cx="7667244"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788670" y="1432223"/>
            <a:ext cx="7475220" cy="3035808"/>
          </a:xfrm>
        </p:spPr>
        <p:txBody>
          <a:bodyPr anchor="ctr">
            <a:noAutofit/>
          </a:bodyPr>
          <a:lstStyle>
            <a:lvl1pPr algn="l">
              <a:lnSpc>
                <a:spcPct val="85000"/>
              </a:lnSpc>
              <a:defRPr sz="66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18DD7296-0A31-5842-AAD1-3CE26CEAB508}" type="slidenum">
              <a:rPr lang="en-US" altLang="en-US" smtClean="0"/>
              <a:pPr/>
              <a:t>‹#›</a:t>
            </a:fld>
            <a:endParaRPr lang="en-US" altLang="en-US"/>
          </a:p>
        </p:txBody>
      </p:sp>
    </p:spTree>
    <p:extLst>
      <p:ext uri="{BB962C8B-B14F-4D97-AF65-F5344CB8AC3E}">
        <p14:creationId xmlns:p14="http://schemas.microsoft.com/office/powerpoint/2010/main" val="872440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08B868A7-3E07-3C40-A122-FD9F751BBB82}" type="slidenum">
              <a:rPr lang="en-US" altLang="en-US" smtClean="0"/>
              <a:pPr/>
              <a:t>‹#›</a:t>
            </a:fld>
            <a:endParaRPr lang="en-US" altLang="en-US"/>
          </a:p>
        </p:txBody>
      </p:sp>
    </p:spTree>
    <p:extLst>
      <p:ext uri="{BB962C8B-B14F-4D97-AF65-F5344CB8AC3E}">
        <p14:creationId xmlns:p14="http://schemas.microsoft.com/office/powerpoint/2010/main" val="2538710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5207190F-2748-E344-9450-EDCF21F9E531}" type="slidenum">
              <a:rPr lang="en-US" altLang="en-US" smtClean="0"/>
              <a:pPr/>
              <a:t>‹#›</a:t>
            </a:fld>
            <a:endParaRPr lang="en-US" altLang="en-US"/>
          </a:p>
        </p:txBody>
      </p:sp>
    </p:spTree>
    <p:extLst>
      <p:ext uri="{BB962C8B-B14F-4D97-AF65-F5344CB8AC3E}">
        <p14:creationId xmlns:p14="http://schemas.microsoft.com/office/powerpoint/2010/main" val="1117967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CC1EEF1D-4196-8D4A-A2EE-1DC0B9C645A6}" type="slidenum">
              <a:rPr lang="en-US" altLang="en-US" smtClean="0"/>
              <a:pPr/>
              <a:t>‹#›</a:t>
            </a:fld>
            <a:endParaRPr lang="en-US" altLang="en-US"/>
          </a:p>
        </p:txBody>
      </p:sp>
    </p:spTree>
    <p:extLst>
      <p:ext uri="{BB962C8B-B14F-4D97-AF65-F5344CB8AC3E}">
        <p14:creationId xmlns:p14="http://schemas.microsoft.com/office/powerpoint/2010/main" val="3171656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625346" y="1225296"/>
            <a:ext cx="6960870" cy="3520440"/>
          </a:xfrm>
        </p:spPr>
        <p:txBody>
          <a:bodyPr anchor="ctr">
            <a:normAutofit/>
          </a:bodyPr>
          <a:lstStyle>
            <a:lvl1pPr>
              <a:lnSpc>
                <a:spcPct val="85000"/>
              </a:lnSpc>
              <a:defRPr sz="6600" b="1"/>
            </a:lvl1pPr>
          </a:lstStyle>
          <a:p>
            <a:r>
              <a:rPr lang="en-US"/>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pPr>
              <a:defRPr/>
            </a:pPr>
            <a:endParaRPr lang="en-US"/>
          </a:p>
        </p:txBody>
      </p:sp>
      <p:sp>
        <p:nvSpPr>
          <p:cNvPr id="5" name="Footer Placeholder 4"/>
          <p:cNvSpPr>
            <a:spLocks noGrp="1"/>
          </p:cNvSpPr>
          <p:nvPr>
            <p:ph type="ftr" sz="quarter" idx="11"/>
          </p:nvPr>
        </p:nvSpPr>
        <p:spPr>
          <a:xfrm>
            <a:off x="1623376" y="6282268"/>
            <a:ext cx="4745736" cy="365125"/>
          </a:xfrm>
        </p:spPr>
        <p:txBody>
          <a:bodyPr/>
          <a:lstStyle>
            <a:lvl1pPr>
              <a:defRPr>
                <a:solidFill>
                  <a:schemeClr val="accent1">
                    <a:lumMod val="50000"/>
                  </a:schemeClr>
                </a:solidFill>
              </a:defRPr>
            </a:lvl1pPr>
          </a:lstStyle>
          <a:p>
            <a:pPr>
              <a:defRPr/>
            </a:pPr>
            <a:endParaRPr lang="en-US"/>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032EF76F-8CF9-1B47-B4E6-41C3496ED52C}" type="slidenum">
              <a:rPr lang="en-US" altLang="en-US" smtClean="0"/>
              <a:pPr/>
              <a:t>‹#›</a:t>
            </a:fld>
            <a:endParaRPr lang="en-US" altLang="en-US"/>
          </a:p>
        </p:txBody>
      </p:sp>
    </p:spTree>
    <p:extLst>
      <p:ext uri="{BB962C8B-B14F-4D97-AF65-F5344CB8AC3E}">
        <p14:creationId xmlns:p14="http://schemas.microsoft.com/office/powerpoint/2010/main" val="3447128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08C8CE92-E403-BD42-B435-EA98A7AF5A4C}" type="slidenum">
              <a:rPr lang="en-US" altLang="en-US" smtClean="0"/>
              <a:pPr/>
              <a:t>‹#›</a:t>
            </a:fld>
            <a:endParaRPr lang="en-US" altLang="en-US"/>
          </a:p>
        </p:txBody>
      </p:sp>
    </p:spTree>
    <p:extLst>
      <p:ext uri="{BB962C8B-B14F-4D97-AF65-F5344CB8AC3E}">
        <p14:creationId xmlns:p14="http://schemas.microsoft.com/office/powerpoint/2010/main" val="1796662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297F9F99-D982-5040-A66B-1950B334CEB9}" type="slidenum">
              <a:rPr lang="en-US" altLang="en-US" smtClean="0"/>
              <a:pPr/>
              <a:t>‹#›</a:t>
            </a:fld>
            <a:endParaRPr lang="en-US" alt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4119481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accent1">
                    <a:lumMod val="50000"/>
                  </a:schemeClr>
                </a:solidFill>
              </a:defRPr>
            </a:lvl1pPr>
          </a:lstStyle>
          <a:p>
            <a:pPr>
              <a:defRPr/>
            </a:pPr>
            <a:endParaRPr lang="en-US"/>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pPr>
              <a:defRPr/>
            </a:pPr>
            <a:endParaRPr lang="en-US"/>
          </a:p>
        </p:txBody>
      </p:sp>
      <p:sp>
        <p:nvSpPr>
          <p:cNvPr id="5" name="Slide Number Placeholder 4"/>
          <p:cNvSpPr>
            <a:spLocks noGrp="1"/>
          </p:cNvSpPr>
          <p:nvPr>
            <p:ph type="sldNum" sz="quarter" idx="12"/>
          </p:nvPr>
        </p:nvSpPr>
        <p:spPr/>
        <p:txBody>
          <a:bodyPr/>
          <a:lstStyle/>
          <a:p>
            <a:fld id="{3B2E8AE8-BFB8-8542-9021-792D5B670548}" type="slidenum">
              <a:rPr lang="en-US" altLang="en-US" smtClean="0"/>
              <a:pPr/>
              <a:t>‹#›</a:t>
            </a:fld>
            <a:endParaRPr lang="en-US" alt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04234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68238077-6AD1-0047-BFD1-EDDB2429EB3C}" type="slidenum">
              <a:rPr lang="en-US" altLang="en-US" smtClean="0"/>
              <a:pPr/>
              <a:t>‹#›</a:t>
            </a:fld>
            <a:endParaRPr lang="en-US" altLang="en-US"/>
          </a:p>
        </p:txBody>
      </p:sp>
    </p:spTree>
    <p:extLst>
      <p:ext uri="{BB962C8B-B14F-4D97-AF65-F5344CB8AC3E}">
        <p14:creationId xmlns:p14="http://schemas.microsoft.com/office/powerpoint/2010/main" val="2822042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9" name="Date Placeholder 8"/>
          <p:cNvSpPr>
            <a:spLocks noGrp="1"/>
          </p:cNvSpPr>
          <p:nvPr>
            <p:ph type="dt" sz="half" idx="10"/>
          </p:nvPr>
        </p:nvSpPr>
        <p:spPr/>
        <p:txBody>
          <a:bodyPr/>
          <a:lstStyle/>
          <a:p>
            <a:pPr>
              <a:defRPr/>
            </a:pPr>
            <a:endParaRPr lang="en-US"/>
          </a:p>
        </p:txBody>
      </p:sp>
      <p:sp>
        <p:nvSpPr>
          <p:cNvPr id="10" name="Footer Placeholder 9"/>
          <p:cNvSpPr>
            <a:spLocks noGrp="1"/>
          </p:cNvSpPr>
          <p:nvPr>
            <p:ph type="ftr" sz="quarter" idx="11"/>
          </p:nvPr>
        </p:nvSpPr>
        <p:spPr/>
        <p:txBody>
          <a:bodyPr/>
          <a:lstStyle/>
          <a:p>
            <a:pPr>
              <a:defRPr/>
            </a:pPr>
            <a:endParaRPr lang="en-US"/>
          </a:p>
        </p:txBody>
      </p:sp>
      <p:sp>
        <p:nvSpPr>
          <p:cNvPr id="11" name="Slide Number Placeholder 10"/>
          <p:cNvSpPr>
            <a:spLocks noGrp="1"/>
          </p:cNvSpPr>
          <p:nvPr>
            <p:ph type="sldNum" sz="quarter" idx="12"/>
          </p:nvPr>
        </p:nvSpPr>
        <p:spPr/>
        <p:txBody>
          <a:bodyPr/>
          <a:lstStyle/>
          <a:p>
            <a:fld id="{10E21B70-F072-D541-9D7B-F54D30B3F822}" type="slidenum">
              <a:rPr lang="en-US" altLang="en-US" smtClean="0"/>
              <a:pPr/>
              <a:t>‹#›</a:t>
            </a:fld>
            <a:endParaRPr lang="en-US" altLang="en-US"/>
          </a:p>
        </p:txBody>
      </p:sp>
    </p:spTree>
    <p:extLst>
      <p:ext uri="{BB962C8B-B14F-4D97-AF65-F5344CB8AC3E}">
        <p14:creationId xmlns:p14="http://schemas.microsoft.com/office/powerpoint/2010/main" val="2391302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Picture Placeholder 2"/>
          <p:cNvSpPr>
            <a:spLocks noGrp="1"/>
          </p:cNvSpPr>
          <p:nvPr>
            <p:ph type="pic" idx="1"/>
          </p:nvPr>
        </p:nvSpPr>
        <p:spPr>
          <a:xfrm>
            <a:off x="0" y="0"/>
            <a:ext cx="6227805"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8" name="Date Placeholder 7"/>
          <p:cNvSpPr>
            <a:spLocks noGrp="1"/>
          </p:cNvSpPr>
          <p:nvPr>
            <p:ph type="dt" sz="half" idx="10"/>
          </p:nvPr>
        </p:nvSpPr>
        <p:spPr/>
        <p:txBody>
          <a:bodyPr/>
          <a:lstStyle/>
          <a:p>
            <a:pPr>
              <a:defRPr/>
            </a:pPr>
            <a:endParaRPr lang="en-US"/>
          </a:p>
        </p:txBody>
      </p:sp>
      <p:sp>
        <p:nvSpPr>
          <p:cNvPr id="10" name="Slide Number Placeholder 9"/>
          <p:cNvSpPr>
            <a:spLocks noGrp="1"/>
          </p:cNvSpPr>
          <p:nvPr>
            <p:ph type="sldNum" sz="quarter" idx="12"/>
          </p:nvPr>
        </p:nvSpPr>
        <p:spPr/>
        <p:txBody>
          <a:bodyPr/>
          <a:lstStyle/>
          <a:p>
            <a:fld id="{E8B5ED82-0E33-DE41-BF2D-95BB96B16160}" type="slidenum">
              <a:rPr lang="en-US" altLang="en-US" smtClean="0"/>
              <a:pPr/>
              <a:t>‹#›</a:t>
            </a:fld>
            <a:endParaRPr lang="en-US" altLang="en-US"/>
          </a:p>
        </p:txBody>
      </p:sp>
    </p:spTree>
    <p:extLst>
      <p:ext uri="{BB962C8B-B14F-4D97-AF65-F5344CB8AC3E}">
        <p14:creationId xmlns:p14="http://schemas.microsoft.com/office/powerpoint/2010/main" val="3614173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pPr>
              <a:defRPr/>
            </a:pPr>
            <a:endParaRPr lang="en-US"/>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pPr>
              <a:defRPr/>
            </a:pPr>
            <a:endParaRPr lang="en-US"/>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CBDB72B0-F855-2341-9140-F3DE4CF1F484}" type="slidenum">
              <a:rPr lang="en-US" altLang="en-US" smtClean="0"/>
              <a:pPr/>
              <a:t>‹#›</a:t>
            </a:fld>
            <a:endParaRPr lang="en-US" altLang="en-US"/>
          </a:p>
        </p:txBody>
      </p:sp>
    </p:spTree>
    <p:extLst>
      <p:ext uri="{BB962C8B-B14F-4D97-AF65-F5344CB8AC3E}">
        <p14:creationId xmlns:p14="http://schemas.microsoft.com/office/powerpoint/2010/main" val="2501194762"/>
      </p:ext>
    </p:extLst>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defTabSz="914400" rtl="0" eaLnBrk="1" latinLnBrk="0" hangingPunct="1">
        <a:lnSpc>
          <a:spcPct val="90000"/>
        </a:lnSpc>
        <a:spcBef>
          <a:spcPct val="0"/>
        </a:spcBef>
        <a:buNone/>
        <a:defRPr sz="42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7.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8.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9.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0.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AutoShape 2">
            <a:extLst>
              <a:ext uri="{FF2B5EF4-FFF2-40B4-BE49-F238E27FC236}">
                <a16:creationId xmlns:a16="http://schemas.microsoft.com/office/drawing/2014/main" id="{19BE91D9-F3FC-3A4E-92D1-4C357FC6BFC4}"/>
              </a:ext>
            </a:extLst>
          </p:cNvPr>
          <p:cNvSpPr>
            <a:spLocks noGrp="1" noChangeArrowheads="1"/>
          </p:cNvSpPr>
          <p:nvPr>
            <p:ph type="ctrTitle"/>
          </p:nvPr>
        </p:nvSpPr>
        <p:spPr/>
        <p:txBody>
          <a:bodyPr/>
          <a:lstStyle/>
          <a:p>
            <a:pPr eaLnBrk="1" hangingPunct="1"/>
            <a:r>
              <a:rPr lang="en-US" altLang="en-US" sz="6000" dirty="0">
                <a:ea typeface="ＭＳ Ｐゴシック" panose="020B0600070205080204" pitchFamily="34" charset="-128"/>
              </a:rPr>
              <a:t>Chapter 6: Making capital investment decisions</a:t>
            </a:r>
          </a:p>
        </p:txBody>
      </p:sp>
      <p:sp>
        <p:nvSpPr>
          <p:cNvPr id="14338" name="Rectangle 3">
            <a:extLst>
              <a:ext uri="{FF2B5EF4-FFF2-40B4-BE49-F238E27FC236}">
                <a16:creationId xmlns:a16="http://schemas.microsoft.com/office/drawing/2014/main" id="{7DFD1E32-E76F-A948-85D9-F14579938EE6}"/>
              </a:ext>
            </a:extLst>
          </p:cNvPr>
          <p:cNvSpPr>
            <a:spLocks noGrp="1" noChangeArrowheads="1"/>
          </p:cNvSpPr>
          <p:nvPr>
            <p:ph type="subTitle" idx="1"/>
          </p:nvPr>
        </p:nvSpPr>
        <p:spPr/>
        <p:txBody>
          <a:bodyPr/>
          <a:lstStyle/>
          <a:p>
            <a:pPr eaLnBrk="1" hangingPunct="1"/>
            <a:r>
              <a:rPr lang="en-US" altLang="en-US" i="1" dirty="0">
                <a:ea typeface="ＭＳ Ｐゴシック" panose="020B0600070205080204" pitchFamily="34" charset="-128"/>
              </a:rPr>
              <a:t>Corporate Finance</a:t>
            </a:r>
          </a:p>
          <a:p>
            <a:pPr eaLnBrk="1" hangingPunct="1"/>
            <a:endParaRPr lang="en-US" altLang="en-US" dirty="0">
              <a:ea typeface="ＭＳ Ｐゴシック" panose="020B0600070205080204"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a:extLst>
              <a:ext uri="{FF2B5EF4-FFF2-40B4-BE49-F238E27FC236}">
                <a16:creationId xmlns:a16="http://schemas.microsoft.com/office/drawing/2014/main" id="{88514471-F61D-7240-AF30-51475D207443}"/>
              </a:ext>
            </a:extLst>
          </p:cNvPr>
          <p:cNvSpPr>
            <a:spLocks noGrp="1"/>
          </p:cNvSpPr>
          <p:nvPr>
            <p:ph type="title"/>
          </p:nvPr>
        </p:nvSpPr>
        <p:spPr/>
        <p:txBody>
          <a:bodyPr/>
          <a:lstStyle/>
          <a:p>
            <a:r>
              <a:rPr lang="en-US" altLang="en-US">
                <a:ea typeface="ＭＳ Ｐゴシック" panose="020B0600070205080204" pitchFamily="34" charset="-128"/>
              </a:rPr>
              <a:t>A sample question</a:t>
            </a:r>
          </a:p>
        </p:txBody>
      </p:sp>
      <p:sp>
        <p:nvSpPr>
          <p:cNvPr id="44034" name="Content Placeholder 2">
            <a:extLst>
              <a:ext uri="{FF2B5EF4-FFF2-40B4-BE49-F238E27FC236}">
                <a16:creationId xmlns:a16="http://schemas.microsoft.com/office/drawing/2014/main" id="{9827EF55-F18A-C543-9893-DB2D85CA9435}"/>
              </a:ext>
            </a:extLst>
          </p:cNvPr>
          <p:cNvSpPr>
            <a:spLocks noGrp="1"/>
          </p:cNvSpPr>
          <p:nvPr>
            <p:ph idx="1"/>
          </p:nvPr>
        </p:nvSpPr>
        <p:spPr/>
        <p:txBody>
          <a:bodyPr/>
          <a:lstStyle/>
          <a:p>
            <a:r>
              <a:rPr lang="en-US" altLang="en-US">
                <a:ea typeface="ＭＳ Ｐゴシック" panose="020B0600070205080204" pitchFamily="34" charset="-128"/>
              </a:rPr>
              <a:t>The most valuable alternative that is given up if a particular investment is undertaken is called:</a:t>
            </a:r>
          </a:p>
          <a:p>
            <a:r>
              <a:rPr lang="en-US" altLang="en-US">
                <a:ea typeface="ＭＳ Ｐゴシック" panose="020B0600070205080204" pitchFamily="34" charset="-128"/>
              </a:rPr>
              <a:t>a. Sunk cost.</a:t>
            </a:r>
          </a:p>
          <a:p>
            <a:r>
              <a:rPr lang="en-US" altLang="en-US">
                <a:ea typeface="ＭＳ Ｐゴシック" panose="020B0600070205080204" pitchFamily="34" charset="-128"/>
              </a:rPr>
              <a:t>b. Opportunity cost.</a:t>
            </a:r>
          </a:p>
          <a:p>
            <a:r>
              <a:rPr lang="en-US" altLang="en-US">
                <a:ea typeface="ＭＳ Ｐゴシック" panose="020B0600070205080204" pitchFamily="34" charset="-128"/>
              </a:rPr>
              <a:t>c. Dead-weight cost.</a:t>
            </a:r>
          </a:p>
          <a:p>
            <a:r>
              <a:rPr lang="en-US" altLang="en-US">
                <a:ea typeface="ＭＳ Ｐゴシック" panose="020B0600070205080204" pitchFamily="34" charset="-128"/>
              </a:rPr>
              <a:t>d. Erosion cost.</a:t>
            </a:r>
          </a:p>
          <a:p>
            <a:r>
              <a:rPr lang="en-US" altLang="en-US">
                <a:ea typeface="ＭＳ Ｐゴシック" panose="020B0600070205080204" pitchFamily="34" charset="-128"/>
              </a:rPr>
              <a:t>e. None of the above.</a:t>
            </a:r>
          </a:p>
          <a:p>
            <a:endParaRPr lang="en-US" altLang="en-US">
              <a:ea typeface="ＭＳ Ｐゴシック" panose="020B0600070205080204" pitchFamily="34"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AutoShape 2">
            <a:extLst>
              <a:ext uri="{FF2B5EF4-FFF2-40B4-BE49-F238E27FC236}">
                <a16:creationId xmlns:a16="http://schemas.microsoft.com/office/drawing/2014/main" id="{1CD17A3A-2787-F949-9CFD-4D570BC95A83}"/>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An example, I</a:t>
            </a:r>
          </a:p>
        </p:txBody>
      </p:sp>
      <p:sp>
        <p:nvSpPr>
          <p:cNvPr id="24578" name="Rectangle 3">
            <a:extLst>
              <a:ext uri="{FF2B5EF4-FFF2-40B4-BE49-F238E27FC236}">
                <a16:creationId xmlns:a16="http://schemas.microsoft.com/office/drawing/2014/main" id="{3F6CA977-4A32-8E4F-953F-7D25D70DB240}"/>
              </a:ext>
            </a:extLst>
          </p:cNvPr>
          <p:cNvSpPr>
            <a:spLocks noGrp="1" noChangeArrowheads="1"/>
          </p:cNvSpPr>
          <p:nvPr>
            <p:ph idx="1"/>
          </p:nvPr>
        </p:nvSpPr>
        <p:spPr/>
        <p:txBody>
          <a:bodyPr>
            <a:normAutofit lnSpcReduction="10000"/>
          </a:bodyPr>
          <a:lstStyle/>
          <a:p>
            <a:pPr eaLnBrk="1" hangingPunct="1"/>
            <a:r>
              <a:rPr lang="en-US" altLang="en-US" sz="2400">
                <a:ea typeface="ＭＳ Ｐゴシック" panose="020B0600070205080204" pitchFamily="34" charset="-128"/>
              </a:rPr>
              <a:t>Baldwin Company is considering an investment project: producing colored bowling balls.</a:t>
            </a:r>
          </a:p>
          <a:p>
            <a:pPr eaLnBrk="1" hangingPunct="1"/>
            <a:r>
              <a:rPr lang="en-US" altLang="en-US" sz="2400">
                <a:ea typeface="ＭＳ Ｐゴシック" panose="020B0600070205080204" pitchFamily="34" charset="-128"/>
              </a:rPr>
              <a:t>The estimated life of the project: 5 years.</a:t>
            </a:r>
          </a:p>
          <a:p>
            <a:pPr eaLnBrk="1" hangingPunct="1"/>
            <a:r>
              <a:rPr lang="en-US" altLang="en-US" sz="2400">
                <a:ea typeface="ＭＳ Ｐゴシック" panose="020B0600070205080204" pitchFamily="34" charset="-128"/>
              </a:rPr>
              <a:t>The cost of test marketing: $250,000.</a:t>
            </a:r>
          </a:p>
          <a:p>
            <a:pPr eaLnBrk="1" hangingPunct="1"/>
            <a:r>
              <a:rPr lang="en-US" altLang="en-US" sz="2400">
                <a:ea typeface="ＭＳ Ｐゴシック" panose="020B0600070205080204" pitchFamily="34" charset="-128"/>
              </a:rPr>
              <a:t>Would be produced in a vacant building owned by the firm; the property can be sold for $150,000 after taxes.</a:t>
            </a:r>
          </a:p>
          <a:p>
            <a:pPr eaLnBrk="1" hangingPunct="1"/>
            <a:r>
              <a:rPr lang="en-US" altLang="en-US" sz="2400">
                <a:ea typeface="ＭＳ Ｐゴシック" panose="020B0600070205080204" pitchFamily="34" charset="-128"/>
              </a:rPr>
              <a:t>The cost of a new machine: $100,000.</a:t>
            </a:r>
          </a:p>
          <a:p>
            <a:pPr eaLnBrk="1" hangingPunct="1"/>
            <a:r>
              <a:rPr lang="en-US" altLang="en-US" sz="2400">
                <a:ea typeface="ＭＳ Ｐゴシック" panose="020B0600070205080204" pitchFamily="34" charset="-128"/>
              </a:rPr>
              <a:t>The estimated market value of the machine at the end of 5 years: $30,000.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a:extLst>
              <a:ext uri="{FF2B5EF4-FFF2-40B4-BE49-F238E27FC236}">
                <a16:creationId xmlns:a16="http://schemas.microsoft.com/office/drawing/2014/main" id="{5DCB6818-2526-6646-B2BE-F33CF3DB32E9}"/>
              </a:ext>
            </a:extLst>
          </p:cNvPr>
          <p:cNvSpPr>
            <a:spLocks noGrp="1"/>
          </p:cNvSpPr>
          <p:nvPr>
            <p:ph type="title"/>
          </p:nvPr>
        </p:nvSpPr>
        <p:spPr/>
        <p:txBody>
          <a:bodyPr/>
          <a:lstStyle/>
          <a:p>
            <a:r>
              <a:rPr lang="en-US" altLang="en-US">
                <a:ea typeface="ＭＳ Ｐゴシック" panose="020B0600070205080204" pitchFamily="34" charset="-128"/>
              </a:rPr>
              <a:t>An example, II</a:t>
            </a:r>
          </a:p>
        </p:txBody>
      </p:sp>
      <p:sp>
        <p:nvSpPr>
          <p:cNvPr id="25602" name="Content Placeholder 2">
            <a:extLst>
              <a:ext uri="{FF2B5EF4-FFF2-40B4-BE49-F238E27FC236}">
                <a16:creationId xmlns:a16="http://schemas.microsoft.com/office/drawing/2014/main" id="{84970284-5EFA-0C40-9517-8BF1E7EA9136}"/>
              </a:ext>
            </a:extLst>
          </p:cNvPr>
          <p:cNvSpPr>
            <a:spLocks noGrp="1"/>
          </p:cNvSpPr>
          <p:nvPr>
            <p:ph idx="1"/>
          </p:nvPr>
        </p:nvSpPr>
        <p:spPr/>
        <p:txBody>
          <a:bodyPr/>
          <a:lstStyle/>
          <a:p>
            <a:r>
              <a:rPr lang="en-US" altLang="en-US">
                <a:ea typeface="ＭＳ Ｐゴシック" panose="020B0600070205080204" pitchFamily="34" charset="-128"/>
              </a:rPr>
              <a:t>Production by year for the 5-year life: 5,000 units, 8,000 units, 12,000 units, 10,000 units, and 6,000 units.</a:t>
            </a:r>
          </a:p>
          <a:p>
            <a:r>
              <a:rPr lang="en-US" altLang="en-US">
                <a:ea typeface="ＭＳ Ｐゴシック" panose="020B0600070205080204" pitchFamily="34" charset="-128"/>
              </a:rPr>
              <a:t>The price of bowling balls in the first year: $20.</a:t>
            </a:r>
          </a:p>
          <a:p>
            <a:r>
              <a:rPr lang="en-US" altLang="en-US">
                <a:ea typeface="ＭＳ Ｐゴシック" panose="020B0600070205080204" pitchFamily="34" charset="-128"/>
              </a:rPr>
              <a:t>The price of bowling balls will increase at 2% per year.</a:t>
            </a:r>
          </a:p>
          <a:p>
            <a:r>
              <a:rPr lang="en-US" altLang="en-US">
                <a:ea typeface="ＭＳ Ｐゴシック" panose="020B0600070205080204" pitchFamily="34" charset="-128"/>
              </a:rPr>
              <a:t>No debt financing; no interest expenses (assumed throughout this chapter).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a:extLst>
              <a:ext uri="{FF2B5EF4-FFF2-40B4-BE49-F238E27FC236}">
                <a16:creationId xmlns:a16="http://schemas.microsoft.com/office/drawing/2014/main" id="{01CDA3C5-ECA4-EA4E-AE32-98E229FD6DBE}"/>
              </a:ext>
            </a:extLst>
          </p:cNvPr>
          <p:cNvSpPr>
            <a:spLocks noGrp="1"/>
          </p:cNvSpPr>
          <p:nvPr>
            <p:ph type="title"/>
          </p:nvPr>
        </p:nvSpPr>
        <p:spPr/>
        <p:txBody>
          <a:bodyPr/>
          <a:lstStyle/>
          <a:p>
            <a:r>
              <a:rPr lang="en-US" altLang="en-US">
                <a:ea typeface="ＭＳ Ｐゴシック" panose="020B0600070205080204" pitchFamily="34" charset="-128"/>
              </a:rPr>
              <a:t>An example, III</a:t>
            </a:r>
          </a:p>
        </p:txBody>
      </p:sp>
      <p:sp>
        <p:nvSpPr>
          <p:cNvPr id="26626" name="Content Placeholder 2">
            <a:extLst>
              <a:ext uri="{FF2B5EF4-FFF2-40B4-BE49-F238E27FC236}">
                <a16:creationId xmlns:a16="http://schemas.microsoft.com/office/drawing/2014/main" id="{9FBF0E67-B6C1-E248-B921-A34F8D5FDD8E}"/>
              </a:ext>
            </a:extLst>
          </p:cNvPr>
          <p:cNvSpPr>
            <a:spLocks noGrp="1"/>
          </p:cNvSpPr>
          <p:nvPr>
            <p:ph idx="1"/>
          </p:nvPr>
        </p:nvSpPr>
        <p:spPr/>
        <p:txBody>
          <a:bodyPr>
            <a:normAutofit lnSpcReduction="10000"/>
          </a:bodyPr>
          <a:lstStyle/>
          <a:p>
            <a:r>
              <a:rPr lang="en-US" altLang="en-US" sz="2400">
                <a:ea typeface="ＭＳ Ｐゴシック" panose="020B0600070205080204" pitchFamily="34" charset="-128"/>
              </a:rPr>
              <a:t>First-year production costs: $10 per unit.</a:t>
            </a:r>
          </a:p>
          <a:p>
            <a:r>
              <a:rPr lang="en-US" altLang="en-US" sz="2400">
                <a:ea typeface="ＭＳ Ｐゴシック" panose="020B0600070205080204" pitchFamily="34" charset="-128"/>
              </a:rPr>
              <a:t>Production costs will increase at 10% per year.</a:t>
            </a:r>
          </a:p>
          <a:p>
            <a:r>
              <a:rPr lang="en-US" altLang="en-US" sz="2400">
                <a:ea typeface="ＭＳ Ｐゴシック" panose="020B0600070205080204" pitchFamily="34" charset="-128"/>
              </a:rPr>
              <a:t>Incremental/marginal corporate tax rate: 34%.</a:t>
            </a:r>
          </a:p>
          <a:p>
            <a:r>
              <a:rPr lang="en-US" altLang="en-US" sz="2400">
                <a:ea typeface="ＭＳ Ｐゴシック" panose="020B0600070205080204" pitchFamily="34" charset="-128"/>
              </a:rPr>
              <a:t>An initial investment (at year 0) in net working capital: $10,000.</a:t>
            </a:r>
          </a:p>
          <a:p>
            <a:r>
              <a:rPr lang="en-US" altLang="en-US" sz="2400">
                <a:ea typeface="ＭＳ Ｐゴシック" panose="020B0600070205080204" pitchFamily="34" charset="-128"/>
              </a:rPr>
              <a:t>NWC at the end of each year will be equal to 10% of sales for that year.</a:t>
            </a:r>
          </a:p>
          <a:p>
            <a:r>
              <a:rPr lang="en-US" altLang="en-US" sz="2400">
                <a:ea typeface="ＭＳ Ｐゴシック" panose="020B0600070205080204" pitchFamily="34" charset="-128"/>
              </a:rPr>
              <a:t>NWC at the end of the project is zero.</a:t>
            </a:r>
          </a:p>
          <a:p>
            <a:r>
              <a:rPr lang="en-US" altLang="en-US" sz="2400">
                <a:ea typeface="ＭＳ Ｐゴシック" panose="020B0600070205080204" pitchFamily="34" charset="-128"/>
              </a:rPr>
              <a:t>∆NWC is NWC spending; i.e., change in NWC over one time period.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a:extLst>
              <a:ext uri="{FF2B5EF4-FFF2-40B4-BE49-F238E27FC236}">
                <a16:creationId xmlns:a16="http://schemas.microsoft.com/office/drawing/2014/main" id="{7E46C08F-CD69-D64C-BBB8-012467CD82B4}"/>
              </a:ext>
            </a:extLst>
          </p:cNvPr>
          <p:cNvSpPr>
            <a:spLocks noGrp="1"/>
          </p:cNvSpPr>
          <p:nvPr>
            <p:ph type="title"/>
          </p:nvPr>
        </p:nvSpPr>
        <p:spPr/>
        <p:txBody>
          <a:bodyPr/>
          <a:lstStyle/>
          <a:p>
            <a:r>
              <a:rPr lang="en-US" altLang="en-US">
                <a:ea typeface="ＭＳ Ｐゴシック" panose="020B0600070205080204" pitchFamily="34" charset="-128"/>
              </a:rPr>
              <a:t>An example, IV</a:t>
            </a:r>
          </a:p>
        </p:txBody>
      </p:sp>
      <p:graphicFrame>
        <p:nvGraphicFramePr>
          <p:cNvPr id="27650" name="Content Placeholder 3">
            <a:extLst>
              <a:ext uri="{FF2B5EF4-FFF2-40B4-BE49-F238E27FC236}">
                <a16:creationId xmlns:a16="http://schemas.microsoft.com/office/drawing/2014/main" id="{C1D385B5-4843-5B44-9C60-6D2A761EDF03}"/>
              </a:ext>
            </a:extLst>
          </p:cNvPr>
          <p:cNvGraphicFramePr>
            <a:graphicFrameLocks noGrp="1" noChangeAspect="1"/>
          </p:cNvGraphicFramePr>
          <p:nvPr>
            <p:ph idx="1"/>
          </p:nvPr>
        </p:nvGraphicFramePr>
        <p:xfrm>
          <a:off x="1066800" y="3051175"/>
          <a:ext cx="6477000" cy="1973263"/>
        </p:xfrm>
        <a:graphic>
          <a:graphicData uri="http://schemas.openxmlformats.org/presentationml/2006/ole">
            <mc:AlternateContent xmlns:mc="http://schemas.openxmlformats.org/markup-compatibility/2006">
              <mc:Choice xmlns:v="urn:schemas-microsoft-com:vml" Requires="v">
                <p:oleObj spid="_x0000_s27654" name="Worksheet" r:id="rId3" imgW="8420100" imgH="2565400" progId="Excel.Sheet.8">
                  <p:embed/>
                </p:oleObj>
              </mc:Choice>
              <mc:Fallback>
                <p:oleObj name="Worksheet" r:id="rId3" imgW="8420100" imgH="2565400" progId="Excel.Sheet.8">
                  <p:embed/>
                  <p:pic>
                    <p:nvPicPr>
                      <p:cNvPr id="0" name="Content Placeholder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3051175"/>
                        <a:ext cx="6477000" cy="1973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5D9B2C0-A5DE-C848-BD26-D60031E41707}"/>
              </a:ext>
            </a:extLst>
          </p:cNvPr>
          <p:cNvSpPr>
            <a:spLocks noGrp="1"/>
          </p:cNvSpPr>
          <p:nvPr>
            <p:ph type="title"/>
          </p:nvPr>
        </p:nvSpPr>
        <p:spPr/>
        <p:txBody>
          <a:bodyPr/>
          <a:lstStyle/>
          <a:p>
            <a:r>
              <a:rPr lang="en-US" altLang="en-US">
                <a:ea typeface="ＭＳ Ｐゴシック" panose="020B0600070205080204" pitchFamily="34" charset="-128"/>
              </a:rPr>
              <a:t>Depreciation</a:t>
            </a:r>
          </a:p>
        </p:txBody>
      </p:sp>
      <p:sp>
        <p:nvSpPr>
          <p:cNvPr id="28674" name="Content Placeholder 2">
            <a:extLst>
              <a:ext uri="{FF2B5EF4-FFF2-40B4-BE49-F238E27FC236}">
                <a16:creationId xmlns:a16="http://schemas.microsoft.com/office/drawing/2014/main" id="{A19CF586-1319-0242-8BEE-785C3B263703}"/>
              </a:ext>
            </a:extLst>
          </p:cNvPr>
          <p:cNvSpPr>
            <a:spLocks noGrp="1"/>
          </p:cNvSpPr>
          <p:nvPr>
            <p:ph idx="1"/>
          </p:nvPr>
        </p:nvSpPr>
        <p:spPr/>
        <p:txBody>
          <a:bodyPr/>
          <a:lstStyle/>
          <a:p>
            <a:r>
              <a:rPr lang="en-US" altLang="en-US" dirty="0">
                <a:ea typeface="ＭＳ Ｐゴシック" panose="020B0600070205080204" pitchFamily="34" charset="-128"/>
              </a:rPr>
              <a:t>Depreciation for tax purpose in the U.S. is based on the Modified Accelerated Cost Recovery System (MACRS).</a:t>
            </a:r>
          </a:p>
          <a:p>
            <a:r>
              <a:rPr lang="en-US" altLang="en-US" dirty="0">
                <a:ea typeface="ＭＳ Ｐゴシック" panose="020B0600070205080204" pitchFamily="34" charset="-128"/>
              </a:rPr>
              <a:t>See Table 6.3 (p. 174) for IRS depreciation schedule.</a:t>
            </a:r>
          </a:p>
          <a:p>
            <a:r>
              <a:rPr lang="en-US" altLang="en-US" dirty="0">
                <a:ea typeface="ＭＳ Ｐゴシック" panose="020B0600070205080204" pitchFamily="34" charset="-128"/>
              </a:rPr>
              <a:t>For a 5-year depreciation, the depreciation schedule is: 20% (year 1), 32% (year 2), 19.2% (year 3), 11.5% (year 4), 11.5% (year 5), and 5.8% (year 6).</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a:extLst>
              <a:ext uri="{FF2B5EF4-FFF2-40B4-BE49-F238E27FC236}">
                <a16:creationId xmlns:a16="http://schemas.microsoft.com/office/drawing/2014/main" id="{3F0B5140-5C1A-5B48-B63E-6EE9510E15F0}"/>
              </a:ext>
            </a:extLst>
          </p:cNvPr>
          <p:cNvSpPr>
            <a:spLocks noGrp="1"/>
          </p:cNvSpPr>
          <p:nvPr>
            <p:ph type="title"/>
          </p:nvPr>
        </p:nvSpPr>
        <p:spPr/>
        <p:txBody>
          <a:bodyPr/>
          <a:lstStyle/>
          <a:p>
            <a:r>
              <a:rPr lang="en-US" altLang="en-US">
                <a:ea typeface="ＭＳ Ｐゴシック" panose="020B0600070205080204" pitchFamily="34" charset="-128"/>
              </a:rPr>
              <a:t>An example, V</a:t>
            </a:r>
          </a:p>
        </p:txBody>
      </p:sp>
      <p:graphicFrame>
        <p:nvGraphicFramePr>
          <p:cNvPr id="29698" name="Content Placeholder 3">
            <a:extLst>
              <a:ext uri="{FF2B5EF4-FFF2-40B4-BE49-F238E27FC236}">
                <a16:creationId xmlns:a16="http://schemas.microsoft.com/office/drawing/2014/main" id="{D96E358A-30E3-CB4A-ABD1-3E72D27095D8}"/>
              </a:ext>
            </a:extLst>
          </p:cNvPr>
          <p:cNvGraphicFramePr>
            <a:graphicFrameLocks noGrp="1" noChangeAspect="1"/>
          </p:cNvGraphicFramePr>
          <p:nvPr>
            <p:ph idx="1"/>
          </p:nvPr>
        </p:nvGraphicFramePr>
        <p:xfrm>
          <a:off x="990600" y="2792413"/>
          <a:ext cx="6780213" cy="2987675"/>
        </p:xfrm>
        <a:graphic>
          <a:graphicData uri="http://schemas.openxmlformats.org/presentationml/2006/ole">
            <mc:AlternateContent xmlns:mc="http://schemas.openxmlformats.org/markup-compatibility/2006">
              <mc:Choice xmlns:v="urn:schemas-microsoft-com:vml" Requires="v">
                <p:oleObj spid="_x0000_s29702" name="Worksheet" r:id="rId3" imgW="10922000" imgH="4813300" progId="Excel.Sheet.8">
                  <p:embed/>
                </p:oleObj>
              </mc:Choice>
              <mc:Fallback>
                <p:oleObj name="Worksheet" r:id="rId3" imgW="10922000" imgH="4813300" progId="Excel.Sheet.8">
                  <p:embed/>
                  <p:pic>
                    <p:nvPicPr>
                      <p:cNvPr id="0" name="Content Placeholder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792413"/>
                        <a:ext cx="6780213" cy="298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a:extLst>
              <a:ext uri="{FF2B5EF4-FFF2-40B4-BE49-F238E27FC236}">
                <a16:creationId xmlns:a16="http://schemas.microsoft.com/office/drawing/2014/main" id="{F95ABC85-0F27-BF40-8F9B-848AC38A418A}"/>
              </a:ext>
            </a:extLst>
          </p:cNvPr>
          <p:cNvSpPr>
            <a:spLocks noGrp="1"/>
          </p:cNvSpPr>
          <p:nvPr>
            <p:ph type="title"/>
          </p:nvPr>
        </p:nvSpPr>
        <p:spPr/>
        <p:txBody>
          <a:bodyPr/>
          <a:lstStyle/>
          <a:p>
            <a:r>
              <a:rPr lang="en-US" altLang="en-US">
                <a:ea typeface="ＭＳ Ｐゴシック" panose="020B0600070205080204" pitchFamily="34" charset="-128"/>
              </a:rPr>
              <a:t>After-tax salvage cash flow</a:t>
            </a:r>
          </a:p>
        </p:txBody>
      </p:sp>
      <p:sp>
        <p:nvSpPr>
          <p:cNvPr id="30722" name="Content Placeholder 2">
            <a:extLst>
              <a:ext uri="{FF2B5EF4-FFF2-40B4-BE49-F238E27FC236}">
                <a16:creationId xmlns:a16="http://schemas.microsoft.com/office/drawing/2014/main" id="{AFF8D7B8-74A0-FC45-9A2A-BE733E065BFE}"/>
              </a:ext>
            </a:extLst>
          </p:cNvPr>
          <p:cNvSpPr>
            <a:spLocks noGrp="1"/>
          </p:cNvSpPr>
          <p:nvPr>
            <p:ph idx="1"/>
          </p:nvPr>
        </p:nvSpPr>
        <p:spPr/>
        <p:txBody>
          <a:bodyPr/>
          <a:lstStyle/>
          <a:p>
            <a:r>
              <a:rPr lang="en-US" altLang="en-US" sz="2400">
                <a:ea typeface="ＭＳ Ｐゴシック" panose="020B0600070205080204" pitchFamily="34" charset="-128"/>
              </a:rPr>
              <a:t>OCF = sales – costs – taxes.</a:t>
            </a:r>
          </a:p>
          <a:p>
            <a:r>
              <a:rPr lang="en-US" altLang="en-US" sz="2400">
                <a:ea typeface="ＭＳ Ｐゴシック" panose="020B0600070205080204" pitchFamily="34" charset="-128"/>
              </a:rPr>
              <a:t>The estimated salvage market value of the machine is 30% of $100,000; that is, $30,000.</a:t>
            </a:r>
          </a:p>
          <a:p>
            <a:r>
              <a:rPr lang="en-US" altLang="en-US" sz="2400">
                <a:ea typeface="ＭＳ Ｐゴシック" panose="020B0600070205080204" pitchFamily="34" charset="-128"/>
              </a:rPr>
              <a:t>The machine will have been depreciated to 5.8% of $100,000 at that time; that is, $5,800.</a:t>
            </a:r>
          </a:p>
          <a:p>
            <a:r>
              <a:rPr lang="en-US" altLang="en-US" sz="2400">
                <a:ea typeface="ＭＳ Ｐゴシック" panose="020B0600070205080204" pitchFamily="34" charset="-128"/>
              </a:rPr>
              <a:t>The taxable amount is $24,200 ($30,000 - $5,800).</a:t>
            </a:r>
          </a:p>
          <a:p>
            <a:r>
              <a:rPr lang="en-US" altLang="en-US" sz="2400">
                <a:ea typeface="ＭＳ Ｐゴシック" panose="020B0600070205080204" pitchFamily="34" charset="-128"/>
              </a:rPr>
              <a:t>The after-tax salvage cash flow is: $30,000 – (34% × $24,200) = $21,772.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a:extLst>
              <a:ext uri="{FF2B5EF4-FFF2-40B4-BE49-F238E27FC236}">
                <a16:creationId xmlns:a16="http://schemas.microsoft.com/office/drawing/2014/main" id="{8901B3AA-9FF9-4C40-BBD2-F49668B66EFE}"/>
              </a:ext>
            </a:extLst>
          </p:cNvPr>
          <p:cNvSpPr>
            <a:spLocks noGrp="1"/>
          </p:cNvSpPr>
          <p:nvPr>
            <p:ph type="title"/>
          </p:nvPr>
        </p:nvSpPr>
        <p:spPr/>
        <p:txBody>
          <a:bodyPr/>
          <a:lstStyle/>
          <a:p>
            <a:r>
              <a:rPr lang="en-US" altLang="en-US">
                <a:ea typeface="ＭＳ Ｐゴシック" panose="020B0600070205080204" pitchFamily="34" charset="-128"/>
              </a:rPr>
              <a:t>An example, VI</a:t>
            </a:r>
          </a:p>
        </p:txBody>
      </p:sp>
      <p:graphicFrame>
        <p:nvGraphicFramePr>
          <p:cNvPr id="31746" name="Content Placeholder 3">
            <a:extLst>
              <a:ext uri="{FF2B5EF4-FFF2-40B4-BE49-F238E27FC236}">
                <a16:creationId xmlns:a16="http://schemas.microsoft.com/office/drawing/2014/main" id="{3EBFAE03-DE3B-A049-920B-988FD5B122B4}"/>
              </a:ext>
            </a:extLst>
          </p:cNvPr>
          <p:cNvGraphicFramePr>
            <a:graphicFrameLocks noGrp="1" noChangeAspect="1"/>
          </p:cNvGraphicFramePr>
          <p:nvPr>
            <p:ph idx="1"/>
          </p:nvPr>
        </p:nvGraphicFramePr>
        <p:xfrm>
          <a:off x="990600" y="2808288"/>
          <a:ext cx="6475413" cy="2765425"/>
        </p:xfrm>
        <a:graphic>
          <a:graphicData uri="http://schemas.openxmlformats.org/presentationml/2006/ole">
            <mc:AlternateContent xmlns:mc="http://schemas.openxmlformats.org/markup-compatibility/2006">
              <mc:Choice xmlns:v="urn:schemas-microsoft-com:vml" Requires="v">
                <p:oleObj spid="_x0000_s31750" name="Worksheet" r:id="rId3" imgW="9664700" imgH="4127500" progId="Excel.Sheet.8">
                  <p:embed/>
                </p:oleObj>
              </mc:Choice>
              <mc:Fallback>
                <p:oleObj name="Worksheet" r:id="rId3" imgW="9664700" imgH="4127500" progId="Excel.Sheet.8">
                  <p:embed/>
                  <p:pic>
                    <p:nvPicPr>
                      <p:cNvPr id="0" name="Content Placeholder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808288"/>
                        <a:ext cx="6475413" cy="2765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D91A90BA-DDDA-E948-A50A-981AC66BAFE4}"/>
              </a:ext>
            </a:extLst>
          </p:cNvPr>
          <p:cNvSpPr>
            <a:spLocks noGrp="1"/>
          </p:cNvSpPr>
          <p:nvPr>
            <p:ph type="title"/>
          </p:nvPr>
        </p:nvSpPr>
        <p:spPr/>
        <p:txBody>
          <a:bodyPr/>
          <a:lstStyle/>
          <a:p>
            <a:r>
              <a:rPr lang="en-US" altLang="en-US">
                <a:ea typeface="ＭＳ Ｐゴシック" panose="020B0600070205080204" pitchFamily="34" charset="-128"/>
              </a:rPr>
              <a:t>Decision</a:t>
            </a:r>
          </a:p>
        </p:txBody>
      </p:sp>
      <p:sp>
        <p:nvSpPr>
          <p:cNvPr id="32770" name="Content Placeholder 2">
            <a:extLst>
              <a:ext uri="{FF2B5EF4-FFF2-40B4-BE49-F238E27FC236}">
                <a16:creationId xmlns:a16="http://schemas.microsoft.com/office/drawing/2014/main" id="{80F3C22A-3EB9-F949-B8EB-1E25FD9DC559}"/>
              </a:ext>
            </a:extLst>
          </p:cNvPr>
          <p:cNvSpPr>
            <a:spLocks noGrp="1"/>
          </p:cNvSpPr>
          <p:nvPr>
            <p:ph idx="1"/>
          </p:nvPr>
        </p:nvSpPr>
        <p:spPr/>
        <p:txBody>
          <a:bodyPr/>
          <a:lstStyle/>
          <a:p>
            <a:r>
              <a:rPr lang="en-US" altLang="en-US">
                <a:ea typeface="ＭＳ Ｐゴシック" panose="020B0600070205080204" pitchFamily="34" charset="-128"/>
              </a:rPr>
              <a:t>If the nominal discount rate (cost of equity) is less than 16%, we accept the project.</a:t>
            </a:r>
          </a:p>
          <a:p>
            <a:r>
              <a:rPr lang="en-US" altLang="en-US">
                <a:ea typeface="ＭＳ Ｐゴシック" panose="020B0600070205080204" pitchFamily="34" charset="-128"/>
              </a:rPr>
              <a:t>In other words, if the discount rate is higher than 16%, we have a negative NPV.</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AutoShape 2">
            <a:extLst>
              <a:ext uri="{FF2B5EF4-FFF2-40B4-BE49-F238E27FC236}">
                <a16:creationId xmlns:a16="http://schemas.microsoft.com/office/drawing/2014/main" id="{84AC7557-2B5C-3341-B9F7-AA6999FDB617}"/>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Outline</a:t>
            </a:r>
          </a:p>
        </p:txBody>
      </p:sp>
      <p:sp>
        <p:nvSpPr>
          <p:cNvPr id="15362" name="Rectangle 3">
            <a:extLst>
              <a:ext uri="{FF2B5EF4-FFF2-40B4-BE49-F238E27FC236}">
                <a16:creationId xmlns:a16="http://schemas.microsoft.com/office/drawing/2014/main" id="{4213E92C-3856-394F-856B-D4159C0CCCEE}"/>
              </a:ext>
            </a:extLst>
          </p:cNvPr>
          <p:cNvSpPr>
            <a:spLocks noGrp="1" noChangeArrowheads="1"/>
          </p:cNvSpPr>
          <p:nvPr>
            <p:ph idx="1"/>
          </p:nvPr>
        </p:nvSpPr>
        <p:spPr/>
        <p:txBody>
          <a:bodyPr/>
          <a:lstStyle/>
          <a:p>
            <a:pPr eaLnBrk="1" hangingPunct="1">
              <a:buFont typeface="Wingdings" pitchFamily="2" charset="2"/>
              <a:buNone/>
            </a:pPr>
            <a:r>
              <a:rPr lang="en-US" altLang="en-US" dirty="0">
                <a:ea typeface="ＭＳ Ｐゴシック" panose="020B0600070205080204" pitchFamily="34" charset="-128"/>
              </a:rPr>
              <a:t>I. Relevant/incremental cash flows</a:t>
            </a:r>
          </a:p>
          <a:p>
            <a:pPr eaLnBrk="1" hangingPunct="1">
              <a:buFont typeface="Wingdings" pitchFamily="2" charset="2"/>
              <a:buNone/>
            </a:pPr>
            <a:r>
              <a:rPr lang="en-US" altLang="en-US" dirty="0">
                <a:ea typeface="ＭＳ Ｐゴシック" panose="020B0600070205080204" pitchFamily="34" charset="-128"/>
              </a:rPr>
              <a:t>II. An example</a:t>
            </a:r>
          </a:p>
          <a:p>
            <a:pPr eaLnBrk="1" hangingPunct="1">
              <a:buFont typeface="Wingdings" pitchFamily="2" charset="2"/>
              <a:buNone/>
            </a:pPr>
            <a:r>
              <a:rPr lang="en-US" altLang="en-US" dirty="0">
                <a:ea typeface="ＭＳ Ｐゴシック" panose="020B0600070205080204" pitchFamily="34" charset="-128"/>
              </a:rPr>
              <a:t>III. The equivalent annual cost method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a:extLst>
              <a:ext uri="{FF2B5EF4-FFF2-40B4-BE49-F238E27FC236}">
                <a16:creationId xmlns:a16="http://schemas.microsoft.com/office/drawing/2014/main" id="{B16B70CA-985E-1548-9B9C-A77304BA8BCE}"/>
              </a:ext>
            </a:extLst>
          </p:cNvPr>
          <p:cNvSpPr>
            <a:spLocks noGrp="1"/>
          </p:cNvSpPr>
          <p:nvPr>
            <p:ph type="title"/>
          </p:nvPr>
        </p:nvSpPr>
        <p:spPr/>
        <p:txBody>
          <a:bodyPr/>
          <a:lstStyle/>
          <a:p>
            <a:r>
              <a:rPr lang="en-US" altLang="en-US">
                <a:ea typeface="ＭＳ Ｐゴシック" panose="020B0600070205080204" pitchFamily="34" charset="-128"/>
              </a:rPr>
              <a:t>NPV</a:t>
            </a:r>
          </a:p>
        </p:txBody>
      </p:sp>
      <p:sp>
        <p:nvSpPr>
          <p:cNvPr id="33794" name="Content Placeholder 2">
            <a:extLst>
              <a:ext uri="{FF2B5EF4-FFF2-40B4-BE49-F238E27FC236}">
                <a16:creationId xmlns:a16="http://schemas.microsoft.com/office/drawing/2014/main" id="{DAD75898-F5F0-304D-B4C8-06FA09F06EB2}"/>
              </a:ext>
            </a:extLst>
          </p:cNvPr>
          <p:cNvSpPr>
            <a:spLocks noGrp="1"/>
          </p:cNvSpPr>
          <p:nvPr>
            <p:ph idx="1"/>
          </p:nvPr>
        </p:nvSpPr>
        <p:spPr/>
        <p:txBody>
          <a:bodyPr/>
          <a:lstStyle/>
          <a:p>
            <a:r>
              <a:rPr lang="en-US" altLang="en-US">
                <a:ea typeface="ＭＳ Ｐゴシック" panose="020B0600070205080204" pitchFamily="34" charset="-128"/>
              </a:rPr>
              <a:t>The firm uses no debt.  Thus the appropriate discount rate is the cost of equity.</a:t>
            </a:r>
          </a:p>
          <a:p>
            <a:r>
              <a:rPr lang="en-US" altLang="en-US">
                <a:ea typeface="ＭＳ Ｐゴシック" panose="020B0600070205080204" pitchFamily="34" charset="-128"/>
              </a:rPr>
              <a:t>Suppose that cost of equity is 15% (using the CAPM).</a:t>
            </a:r>
          </a:p>
          <a:p>
            <a:r>
              <a:rPr lang="en-US" altLang="en-US">
                <a:ea typeface="ＭＳ Ｐゴシック" panose="020B0600070205080204" pitchFamily="34" charset="-128"/>
              </a:rPr>
              <a:t>NPV = 5473.43 (&gt; 0).</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a:extLst>
              <a:ext uri="{FF2B5EF4-FFF2-40B4-BE49-F238E27FC236}">
                <a16:creationId xmlns:a16="http://schemas.microsoft.com/office/drawing/2014/main" id="{26AF1074-D12B-0D46-B11E-01EA08724589}"/>
              </a:ext>
            </a:extLst>
          </p:cNvPr>
          <p:cNvSpPr>
            <a:spLocks noGrp="1"/>
          </p:cNvSpPr>
          <p:nvPr>
            <p:ph type="title"/>
          </p:nvPr>
        </p:nvSpPr>
        <p:spPr/>
        <p:txBody>
          <a:bodyPr/>
          <a:lstStyle/>
          <a:p>
            <a:r>
              <a:rPr lang="en-US" altLang="en-US">
                <a:ea typeface="ＭＳ Ｐゴシック" panose="020B0600070205080204" pitchFamily="34" charset="-128"/>
              </a:rPr>
              <a:t>An example, VII</a:t>
            </a:r>
          </a:p>
        </p:txBody>
      </p:sp>
      <p:graphicFrame>
        <p:nvGraphicFramePr>
          <p:cNvPr id="34818" name="Content Placeholder 3">
            <a:extLst>
              <a:ext uri="{FF2B5EF4-FFF2-40B4-BE49-F238E27FC236}">
                <a16:creationId xmlns:a16="http://schemas.microsoft.com/office/drawing/2014/main" id="{2FD3E49C-0E90-534B-BE9E-052211650F86}"/>
              </a:ext>
            </a:extLst>
          </p:cNvPr>
          <p:cNvGraphicFramePr>
            <a:graphicFrameLocks noGrp="1" noChangeAspect="1"/>
          </p:cNvGraphicFramePr>
          <p:nvPr>
            <p:ph idx="1"/>
          </p:nvPr>
        </p:nvGraphicFramePr>
        <p:xfrm>
          <a:off x="995363" y="2624138"/>
          <a:ext cx="6467475" cy="3133725"/>
        </p:xfrm>
        <a:graphic>
          <a:graphicData uri="http://schemas.openxmlformats.org/presentationml/2006/ole">
            <mc:AlternateContent xmlns:mc="http://schemas.openxmlformats.org/markup-compatibility/2006">
              <mc:Choice xmlns:v="urn:schemas-microsoft-com:vml" Requires="v">
                <p:oleObj spid="_x0000_s34822" name="Worksheet" r:id="rId3" imgW="9855200" imgH="4775200" progId="Excel.Sheet.8">
                  <p:embed/>
                </p:oleObj>
              </mc:Choice>
              <mc:Fallback>
                <p:oleObj name="Worksheet" r:id="rId3" imgW="9855200" imgH="4775200" progId="Excel.Sheet.8">
                  <p:embed/>
                  <p:pic>
                    <p:nvPicPr>
                      <p:cNvPr id="0" name="Content Placeholder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5363" y="2624138"/>
                        <a:ext cx="6467475" cy="3133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a:extLst>
              <a:ext uri="{FF2B5EF4-FFF2-40B4-BE49-F238E27FC236}">
                <a16:creationId xmlns:a16="http://schemas.microsoft.com/office/drawing/2014/main" id="{60AF2CA7-FA7E-DE42-A0CB-8910E858C434}"/>
              </a:ext>
            </a:extLst>
          </p:cNvPr>
          <p:cNvSpPr>
            <a:spLocks noGrp="1"/>
          </p:cNvSpPr>
          <p:nvPr>
            <p:ph type="title"/>
          </p:nvPr>
        </p:nvSpPr>
        <p:spPr/>
        <p:txBody>
          <a:bodyPr/>
          <a:lstStyle/>
          <a:p>
            <a:r>
              <a:rPr lang="en-US" altLang="en-US">
                <a:ea typeface="ＭＳ Ｐゴシック" panose="020B0600070205080204" pitchFamily="34" charset="-128"/>
              </a:rPr>
              <a:t>Alternative definitions of OCF</a:t>
            </a:r>
          </a:p>
        </p:txBody>
      </p:sp>
      <p:sp>
        <p:nvSpPr>
          <p:cNvPr id="35842" name="Content Placeholder 2">
            <a:extLst>
              <a:ext uri="{FF2B5EF4-FFF2-40B4-BE49-F238E27FC236}">
                <a16:creationId xmlns:a16="http://schemas.microsoft.com/office/drawing/2014/main" id="{02574E4D-B61E-C243-9A67-737E1DC4256A}"/>
              </a:ext>
            </a:extLst>
          </p:cNvPr>
          <p:cNvSpPr>
            <a:spLocks noGrp="1"/>
          </p:cNvSpPr>
          <p:nvPr>
            <p:ph idx="1"/>
          </p:nvPr>
        </p:nvSpPr>
        <p:spPr/>
        <p:txBody>
          <a:bodyPr/>
          <a:lstStyle/>
          <a:p>
            <a:r>
              <a:rPr lang="en-US" altLang="en-US" dirty="0">
                <a:ea typeface="ＭＳ Ｐゴシック" panose="020B0600070205080204" pitchFamily="34" charset="-128"/>
              </a:rPr>
              <a:t>In our previous calculation, we used the top-down approach to compute OCF ( = sales – costs – taxes).</a:t>
            </a:r>
          </a:p>
          <a:p>
            <a:r>
              <a:rPr lang="en-US" altLang="en-US" dirty="0">
                <a:ea typeface="ＭＳ Ｐゴシック" panose="020B0600070205080204" pitchFamily="34" charset="-128"/>
              </a:rPr>
              <a:t>Another 2 alternative methods: the bottom-up method, and the tax shield method.</a:t>
            </a:r>
          </a:p>
          <a:p>
            <a:r>
              <a:rPr lang="en-US" altLang="en-US" dirty="0">
                <a:ea typeface="ＭＳ Ｐゴシック" panose="020B0600070205080204" pitchFamily="34" charset="-128"/>
              </a:rPr>
              <a:t>See pp. 180-181.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875F0-ADB7-9A4E-AC41-14A8DEDAFCEA}"/>
              </a:ext>
            </a:extLst>
          </p:cNvPr>
          <p:cNvSpPr>
            <a:spLocks noGrp="1"/>
          </p:cNvSpPr>
          <p:nvPr>
            <p:ph type="title"/>
          </p:nvPr>
        </p:nvSpPr>
        <p:spPr/>
        <p:txBody>
          <a:bodyPr/>
          <a:lstStyle/>
          <a:p>
            <a:r>
              <a:rPr lang="en-US" dirty="0"/>
              <a:t>[Extra] Capital budgeting with the use of debt</a:t>
            </a:r>
          </a:p>
        </p:txBody>
      </p:sp>
      <p:sp>
        <p:nvSpPr>
          <p:cNvPr id="3" name="Content Placeholder 2">
            <a:extLst>
              <a:ext uri="{FF2B5EF4-FFF2-40B4-BE49-F238E27FC236}">
                <a16:creationId xmlns:a16="http://schemas.microsoft.com/office/drawing/2014/main" id="{775DED74-8A59-C64D-BD97-A9CCEE551565}"/>
              </a:ext>
            </a:extLst>
          </p:cNvPr>
          <p:cNvSpPr>
            <a:spLocks noGrp="1"/>
          </p:cNvSpPr>
          <p:nvPr>
            <p:ph idx="1"/>
          </p:nvPr>
        </p:nvSpPr>
        <p:spPr/>
        <p:txBody>
          <a:bodyPr/>
          <a:lstStyle/>
          <a:p>
            <a:r>
              <a:rPr lang="en-US" dirty="0"/>
              <a:t>In the previous example, Baldwin Company does not use debt, thus the appropriate discount rate is the cost of equity.</a:t>
            </a:r>
          </a:p>
          <a:p>
            <a:r>
              <a:rPr lang="en-US" dirty="0"/>
              <a:t>What if a project is evaluated by a firm that uses debt?  The appropriate discount rate can be the WACC.</a:t>
            </a:r>
          </a:p>
          <a:p>
            <a:r>
              <a:rPr lang="en-US" dirty="0"/>
              <a:t>P. 412, CH13: Suppose a firm is considering taking on a warehouse renovation costing $60 million.  The project is expected to yield after-tax cost savings of $12 million a year for 6 years.  The WACC for the firm is 7.78%.  What is the NPV?</a:t>
            </a:r>
          </a:p>
          <a:p>
            <a:r>
              <a:rPr lang="en-US" dirty="0"/>
              <a:t>NPV = -60 + 12/(1+7.78%) + 12/(1+7.78%)^2 +…+12/(1+7.78%)^6 = -4.15</a:t>
            </a:r>
          </a:p>
          <a:p>
            <a:r>
              <a:rPr lang="en-US" dirty="0"/>
              <a:t>So </a:t>
            </a:r>
            <a:r>
              <a:rPr lang="en-US"/>
              <a:t>reject it!</a:t>
            </a:r>
          </a:p>
          <a:p>
            <a:endParaRPr lang="en-US" dirty="0"/>
          </a:p>
        </p:txBody>
      </p:sp>
    </p:spTree>
    <p:extLst>
      <p:ext uri="{BB962C8B-B14F-4D97-AF65-F5344CB8AC3E}">
        <p14:creationId xmlns:p14="http://schemas.microsoft.com/office/powerpoint/2010/main" val="38833264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a:extLst>
              <a:ext uri="{FF2B5EF4-FFF2-40B4-BE49-F238E27FC236}">
                <a16:creationId xmlns:a16="http://schemas.microsoft.com/office/drawing/2014/main" id="{C9FA45AC-8181-E24F-BB9D-2D87A8284C6A}"/>
              </a:ext>
            </a:extLst>
          </p:cNvPr>
          <p:cNvSpPr>
            <a:spLocks noGrp="1"/>
          </p:cNvSpPr>
          <p:nvPr>
            <p:ph type="title"/>
          </p:nvPr>
        </p:nvSpPr>
        <p:spPr/>
        <p:txBody>
          <a:bodyPr/>
          <a:lstStyle/>
          <a:p>
            <a:r>
              <a:rPr lang="en-US" altLang="en-US" sz="3200">
                <a:ea typeface="ＭＳ Ｐゴシック" panose="020B0600070205080204" pitchFamily="34" charset="-128"/>
              </a:rPr>
              <a:t>The equivalent annual cost method</a:t>
            </a:r>
          </a:p>
        </p:txBody>
      </p:sp>
      <p:sp>
        <p:nvSpPr>
          <p:cNvPr id="36866" name="Content Placeholder 2">
            <a:extLst>
              <a:ext uri="{FF2B5EF4-FFF2-40B4-BE49-F238E27FC236}">
                <a16:creationId xmlns:a16="http://schemas.microsoft.com/office/drawing/2014/main" id="{CF443D12-F755-9742-BD0D-CA6EE7909BF2}"/>
              </a:ext>
            </a:extLst>
          </p:cNvPr>
          <p:cNvSpPr>
            <a:spLocks noGrp="1"/>
          </p:cNvSpPr>
          <p:nvPr>
            <p:ph idx="1"/>
          </p:nvPr>
        </p:nvSpPr>
        <p:spPr/>
        <p:txBody>
          <a:bodyPr/>
          <a:lstStyle/>
          <a:p>
            <a:r>
              <a:rPr lang="en-US" altLang="en-US">
                <a:ea typeface="ＭＳ Ｐゴシック" panose="020B0600070205080204" pitchFamily="34" charset="-128"/>
              </a:rPr>
              <a:t>This method is useful (1) when one tries to choose between 2 machines of unequal lives, or (2) whether one should replace an existing machine with a new one.</a:t>
            </a:r>
          </a:p>
          <a:p>
            <a:r>
              <a:rPr lang="en-US" altLang="en-US">
                <a:ea typeface="ＭＳ Ｐゴシック" panose="020B0600070205080204" pitchFamily="34" charset="-128"/>
              </a:rPr>
              <a:t>Whereas a general capital budgeting problem is often computed in nominal terms, the equivalent annual cost (EAC) method works best in real terms.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a:extLst>
              <a:ext uri="{FF2B5EF4-FFF2-40B4-BE49-F238E27FC236}">
                <a16:creationId xmlns:a16="http://schemas.microsoft.com/office/drawing/2014/main" id="{2FD311EB-102C-CA44-80D6-ADC4BE9143C5}"/>
              </a:ext>
            </a:extLst>
          </p:cNvPr>
          <p:cNvSpPr>
            <a:spLocks noGrp="1"/>
          </p:cNvSpPr>
          <p:nvPr>
            <p:ph type="title"/>
          </p:nvPr>
        </p:nvSpPr>
        <p:spPr/>
        <p:txBody>
          <a:bodyPr/>
          <a:lstStyle/>
          <a:p>
            <a:r>
              <a:rPr lang="en-US" altLang="en-US">
                <a:ea typeface="ＭＳ Ｐゴシック" panose="020B0600070205080204" pitchFamily="34" charset="-128"/>
              </a:rPr>
              <a:t>Nominal vs. real</a:t>
            </a:r>
          </a:p>
        </p:txBody>
      </p:sp>
      <p:graphicFrame>
        <p:nvGraphicFramePr>
          <p:cNvPr id="37890" name="Content Placeholder 3">
            <a:extLst>
              <a:ext uri="{FF2B5EF4-FFF2-40B4-BE49-F238E27FC236}">
                <a16:creationId xmlns:a16="http://schemas.microsoft.com/office/drawing/2014/main" id="{C0451C05-95F5-F94A-BB24-9E06A5DC23FB}"/>
              </a:ext>
            </a:extLst>
          </p:cNvPr>
          <p:cNvGraphicFramePr>
            <a:graphicFrameLocks noGrp="1" noChangeAspect="1"/>
          </p:cNvGraphicFramePr>
          <p:nvPr>
            <p:ph idx="1"/>
          </p:nvPr>
        </p:nvGraphicFramePr>
        <p:xfrm>
          <a:off x="1295400" y="2868613"/>
          <a:ext cx="6400800" cy="2036762"/>
        </p:xfrm>
        <a:graphic>
          <a:graphicData uri="http://schemas.openxmlformats.org/presentationml/2006/ole">
            <mc:AlternateContent xmlns:mc="http://schemas.openxmlformats.org/markup-compatibility/2006">
              <mc:Choice xmlns:v="urn:schemas-microsoft-com:vml" Requires="v">
                <p:oleObj spid="_x0000_s37894" name="Worksheet" r:id="rId3" imgW="6388100" imgH="2032000" progId="Excel.Sheet.8">
                  <p:embed/>
                </p:oleObj>
              </mc:Choice>
              <mc:Fallback>
                <p:oleObj name="Worksheet" r:id="rId3" imgW="6388100" imgH="2032000" progId="Excel.Sheet.8">
                  <p:embed/>
                  <p:pic>
                    <p:nvPicPr>
                      <p:cNvPr id="0" name="Content Placeholder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2868613"/>
                        <a:ext cx="6400800" cy="2036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a:extLst>
              <a:ext uri="{FF2B5EF4-FFF2-40B4-BE49-F238E27FC236}">
                <a16:creationId xmlns:a16="http://schemas.microsoft.com/office/drawing/2014/main" id="{A978C721-A18A-7A4C-A7F4-2F818BDCD1D0}"/>
              </a:ext>
            </a:extLst>
          </p:cNvPr>
          <p:cNvSpPr>
            <a:spLocks noGrp="1"/>
          </p:cNvSpPr>
          <p:nvPr>
            <p:ph type="title"/>
          </p:nvPr>
        </p:nvSpPr>
        <p:spPr/>
        <p:txBody>
          <a:bodyPr/>
          <a:lstStyle/>
          <a:p>
            <a:r>
              <a:rPr lang="en-US" altLang="en-US">
                <a:ea typeface="ＭＳ Ｐゴシック" panose="020B0600070205080204" pitchFamily="34" charset="-128"/>
              </a:rPr>
              <a:t>2 machines with unequal lives</a:t>
            </a:r>
          </a:p>
        </p:txBody>
      </p:sp>
      <p:sp>
        <p:nvSpPr>
          <p:cNvPr id="38914" name="Content Placeholder 2">
            <a:extLst>
              <a:ext uri="{FF2B5EF4-FFF2-40B4-BE49-F238E27FC236}">
                <a16:creationId xmlns:a16="http://schemas.microsoft.com/office/drawing/2014/main" id="{067F52EB-599B-D849-8044-F06CB75C0E89}"/>
              </a:ext>
            </a:extLst>
          </p:cNvPr>
          <p:cNvSpPr>
            <a:spLocks noGrp="1"/>
          </p:cNvSpPr>
          <p:nvPr>
            <p:ph idx="1"/>
          </p:nvPr>
        </p:nvSpPr>
        <p:spPr/>
        <p:txBody>
          <a:bodyPr/>
          <a:lstStyle/>
          <a:p>
            <a:r>
              <a:rPr lang="en-US" altLang="en-US">
                <a:ea typeface="ＭＳ Ｐゴシック" panose="020B0600070205080204" pitchFamily="34" charset="-128"/>
              </a:rPr>
              <a:t>Revenues per year are the same, regardless of machine.  </a:t>
            </a:r>
          </a:p>
          <a:p>
            <a:r>
              <a:rPr lang="en-US" altLang="en-US">
                <a:ea typeface="ＭＳ Ｐゴシック" panose="020B0600070205080204" pitchFamily="34" charset="-128"/>
              </a:rPr>
              <a:t>The nominal discount rate (NR) is 13.3%.  The expected inflation rate (E(I)) is 3%.  The real discount rate (RR) is 10%.</a:t>
            </a:r>
          </a:p>
          <a:p>
            <a:r>
              <a:rPr lang="en-US" altLang="en-US">
                <a:ea typeface="ＭＳ Ｐゴシック" panose="020B0600070205080204" pitchFamily="34" charset="-128"/>
              </a:rPr>
              <a:t>(1 + NR) = (1 + RR) × (1 + E(I))</a:t>
            </a:r>
          </a:p>
          <a:p>
            <a:r>
              <a:rPr lang="en-US" altLang="en-US">
                <a:ea typeface="ＭＳ Ｐゴシック" panose="020B0600070205080204" pitchFamily="34" charset="-128"/>
              </a:rPr>
              <a:t>(1 + 13.3%) = (1 + 10%) × (1 + 3%).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a:extLst>
              <a:ext uri="{FF2B5EF4-FFF2-40B4-BE49-F238E27FC236}">
                <a16:creationId xmlns:a16="http://schemas.microsoft.com/office/drawing/2014/main" id="{F859521D-6293-8C4D-98D3-0FF894523615}"/>
              </a:ext>
            </a:extLst>
          </p:cNvPr>
          <p:cNvSpPr>
            <a:spLocks noGrp="1"/>
          </p:cNvSpPr>
          <p:nvPr>
            <p:ph type="title"/>
          </p:nvPr>
        </p:nvSpPr>
        <p:spPr/>
        <p:txBody>
          <a:bodyPr/>
          <a:lstStyle/>
          <a:p>
            <a:r>
              <a:rPr lang="en-US" altLang="en-US">
                <a:ea typeface="ＭＳ Ｐゴシック" panose="020B0600070205080204" pitchFamily="34" charset="-128"/>
              </a:rPr>
              <a:t>Real cost outflows w/ real discount rate</a:t>
            </a:r>
          </a:p>
        </p:txBody>
      </p:sp>
      <p:graphicFrame>
        <p:nvGraphicFramePr>
          <p:cNvPr id="39938" name="Content Placeholder 3">
            <a:extLst>
              <a:ext uri="{FF2B5EF4-FFF2-40B4-BE49-F238E27FC236}">
                <a16:creationId xmlns:a16="http://schemas.microsoft.com/office/drawing/2014/main" id="{D83E999A-91BA-DC44-BDC2-022899DFC8D2}"/>
              </a:ext>
            </a:extLst>
          </p:cNvPr>
          <p:cNvGraphicFramePr>
            <a:graphicFrameLocks noGrp="1" noChangeAspect="1"/>
          </p:cNvGraphicFramePr>
          <p:nvPr>
            <p:ph idx="1"/>
          </p:nvPr>
        </p:nvGraphicFramePr>
        <p:xfrm>
          <a:off x="1219200" y="2760663"/>
          <a:ext cx="6259513" cy="2333625"/>
        </p:xfrm>
        <a:graphic>
          <a:graphicData uri="http://schemas.openxmlformats.org/presentationml/2006/ole">
            <mc:AlternateContent xmlns:mc="http://schemas.openxmlformats.org/markup-compatibility/2006">
              <mc:Choice xmlns:v="urn:schemas-microsoft-com:vml" Requires="v">
                <p:oleObj spid="_x0000_s39942" name="Worksheet" r:id="rId3" imgW="8382000" imgH="3124200" progId="Excel.Sheet.8">
                  <p:embed/>
                </p:oleObj>
              </mc:Choice>
              <mc:Fallback>
                <p:oleObj name="Worksheet" r:id="rId3" imgW="8382000" imgH="3124200" progId="Excel.Sheet.8">
                  <p:embed/>
                  <p:pic>
                    <p:nvPicPr>
                      <p:cNvPr id="0" name="Content Placeholder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2760663"/>
                        <a:ext cx="6259513" cy="2333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a:extLst>
              <a:ext uri="{FF2B5EF4-FFF2-40B4-BE49-F238E27FC236}">
                <a16:creationId xmlns:a16="http://schemas.microsoft.com/office/drawing/2014/main" id="{E154AC85-CE16-C14D-AAE1-6A34DAC44559}"/>
              </a:ext>
            </a:extLst>
          </p:cNvPr>
          <p:cNvSpPr>
            <a:spLocks noGrp="1"/>
          </p:cNvSpPr>
          <p:nvPr>
            <p:ph type="title"/>
          </p:nvPr>
        </p:nvSpPr>
        <p:spPr/>
        <p:txBody>
          <a:bodyPr/>
          <a:lstStyle/>
          <a:p>
            <a:r>
              <a:rPr lang="en-US" altLang="en-US">
                <a:ea typeface="ＭＳ Ｐゴシック" panose="020B0600070205080204" pitchFamily="34" charset="-128"/>
              </a:rPr>
              <a:t>Equivalent annual cost</a:t>
            </a:r>
          </a:p>
        </p:txBody>
      </p:sp>
      <p:sp>
        <p:nvSpPr>
          <p:cNvPr id="40962" name="Content Placeholder 2">
            <a:extLst>
              <a:ext uri="{FF2B5EF4-FFF2-40B4-BE49-F238E27FC236}">
                <a16:creationId xmlns:a16="http://schemas.microsoft.com/office/drawing/2014/main" id="{EAFB209E-7C49-154A-AB28-47DD879F51FD}"/>
              </a:ext>
            </a:extLst>
          </p:cNvPr>
          <p:cNvSpPr>
            <a:spLocks noGrp="1"/>
          </p:cNvSpPr>
          <p:nvPr>
            <p:ph idx="1"/>
          </p:nvPr>
        </p:nvSpPr>
        <p:spPr/>
        <p:txBody>
          <a:bodyPr/>
          <a:lstStyle/>
          <a:p>
            <a:r>
              <a:rPr lang="en-US" altLang="en-US">
                <a:ea typeface="ＭＳ Ｐゴシック" panose="020B0600070205080204" pitchFamily="34" charset="-128"/>
              </a:rPr>
              <a:t>One needs to use real (nominal) discount rate to discount real (nominal) cash flows.</a:t>
            </a:r>
          </a:p>
          <a:p>
            <a:r>
              <a:rPr lang="en-US" altLang="en-US">
                <a:ea typeface="ＭＳ Ｐゴシック" panose="020B0600070205080204" pitchFamily="34" charset="-128"/>
              </a:rPr>
              <a:t>For A, the EAC is $321.05.</a:t>
            </a:r>
          </a:p>
          <a:p>
            <a:r>
              <a:rPr lang="en-US" altLang="en-US">
                <a:ea typeface="ＭＳ Ｐゴシック" panose="020B0600070205080204" pitchFamily="34" charset="-128"/>
              </a:rPr>
              <a:t>798.42 PV; 3 N; 10 I/Y; CPT PMT.</a:t>
            </a:r>
          </a:p>
          <a:p>
            <a:r>
              <a:rPr lang="en-US" altLang="en-US">
                <a:ea typeface="ＭＳ Ｐゴシック" panose="020B0600070205080204" pitchFamily="34" charset="-128"/>
              </a:rPr>
              <a:t>For B, the EAC is $289.28.</a:t>
            </a:r>
          </a:p>
          <a:p>
            <a:r>
              <a:rPr lang="en-US" altLang="en-US">
                <a:ea typeface="ＭＳ Ｐゴシック" panose="020B0600070205080204" pitchFamily="34" charset="-128"/>
              </a:rPr>
              <a:t>916.99 PV; 4 N; 10 I/Y; CPT PMT.</a:t>
            </a:r>
          </a:p>
          <a:p>
            <a:r>
              <a:rPr lang="en-US" altLang="en-US">
                <a:ea typeface="ＭＳ Ｐゴシック" panose="020B0600070205080204" pitchFamily="34" charset="-128"/>
              </a:rPr>
              <a:t>B has a lower equivalent annual cost.  We should choose B.</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a:extLst>
              <a:ext uri="{FF2B5EF4-FFF2-40B4-BE49-F238E27FC236}">
                <a16:creationId xmlns:a16="http://schemas.microsoft.com/office/drawing/2014/main" id="{096AC7C9-A4E3-B644-A364-EB648F461128}"/>
              </a:ext>
            </a:extLst>
          </p:cNvPr>
          <p:cNvSpPr>
            <a:spLocks noGrp="1"/>
          </p:cNvSpPr>
          <p:nvPr>
            <p:ph type="title"/>
          </p:nvPr>
        </p:nvSpPr>
        <p:spPr/>
        <p:txBody>
          <a:bodyPr/>
          <a:lstStyle/>
          <a:p>
            <a:r>
              <a:rPr lang="en-US" altLang="en-US">
                <a:ea typeface="ＭＳ Ｐゴシック" panose="020B0600070205080204" pitchFamily="34" charset="-128"/>
              </a:rPr>
              <a:t>End-of-chapter</a:t>
            </a:r>
          </a:p>
        </p:txBody>
      </p:sp>
      <p:sp>
        <p:nvSpPr>
          <p:cNvPr id="41986" name="Content Placeholder 2">
            <a:extLst>
              <a:ext uri="{FF2B5EF4-FFF2-40B4-BE49-F238E27FC236}">
                <a16:creationId xmlns:a16="http://schemas.microsoft.com/office/drawing/2014/main" id="{6E3C0A43-0FD4-4542-9710-44A1A48E6C24}"/>
              </a:ext>
            </a:extLst>
          </p:cNvPr>
          <p:cNvSpPr>
            <a:spLocks noGrp="1"/>
          </p:cNvSpPr>
          <p:nvPr>
            <p:ph idx="1"/>
          </p:nvPr>
        </p:nvSpPr>
        <p:spPr/>
        <p:txBody>
          <a:bodyPr/>
          <a:lstStyle/>
          <a:p>
            <a:r>
              <a:rPr lang="en-US" altLang="en-US">
                <a:ea typeface="ＭＳ Ｐゴシック" panose="020B0600070205080204" pitchFamily="34" charset="-128"/>
              </a:rPr>
              <a:t>Concept questions: 1-12.</a:t>
            </a:r>
          </a:p>
          <a:p>
            <a:r>
              <a:rPr lang="en-US" altLang="en-US">
                <a:ea typeface="ＭＳ Ｐゴシック" panose="020B0600070205080204" pitchFamily="34" charset="-128"/>
              </a:rPr>
              <a:t>Questions and problems: 1-5 and 7-9 (or 7- 14 if EAC is taught).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AutoShape 2">
            <a:extLst>
              <a:ext uri="{FF2B5EF4-FFF2-40B4-BE49-F238E27FC236}">
                <a16:creationId xmlns:a16="http://schemas.microsoft.com/office/drawing/2014/main" id="{F66983CC-2915-9447-BE6E-CA4195E13813}"/>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TVM</a:t>
            </a:r>
          </a:p>
        </p:txBody>
      </p:sp>
      <p:sp>
        <p:nvSpPr>
          <p:cNvPr id="16386" name="Rectangle 3">
            <a:extLst>
              <a:ext uri="{FF2B5EF4-FFF2-40B4-BE49-F238E27FC236}">
                <a16:creationId xmlns:a16="http://schemas.microsoft.com/office/drawing/2014/main" id="{5CF8819A-E423-E840-B252-8566B3278A27}"/>
              </a:ext>
            </a:extLst>
          </p:cNvPr>
          <p:cNvSpPr>
            <a:spLocks noGrp="1" noChangeArrowheads="1"/>
          </p:cNvSpPr>
          <p:nvPr>
            <p:ph idx="1"/>
          </p:nvPr>
        </p:nvSpPr>
        <p:spPr/>
        <p:txBody>
          <a:bodyPr/>
          <a:lstStyle/>
          <a:p>
            <a:pPr eaLnBrk="1" hangingPunct="1">
              <a:lnSpc>
                <a:spcPct val="90000"/>
              </a:lnSpc>
            </a:pPr>
            <a:r>
              <a:rPr lang="en-US" altLang="en-US">
                <a:ea typeface="ＭＳ Ｐゴシック" panose="020B0600070205080204" pitchFamily="34" charset="-128"/>
              </a:rPr>
              <a:t>We need to evaluate a new project using the TVM technique.</a:t>
            </a:r>
          </a:p>
          <a:p>
            <a:pPr eaLnBrk="1" hangingPunct="1">
              <a:lnSpc>
                <a:spcPct val="90000"/>
              </a:lnSpc>
            </a:pPr>
            <a:r>
              <a:rPr lang="en-US" altLang="en-US">
                <a:ea typeface="ＭＳ Ｐゴシック" panose="020B0600070205080204" pitchFamily="34" charset="-128"/>
              </a:rPr>
              <a:t>That is, we should discount future expected cash flows (specifically, FCFs) back to present time and compare PV to initial costs: whether NPV &gt; 0?</a:t>
            </a:r>
          </a:p>
          <a:p>
            <a:pPr eaLnBrk="1" hangingPunct="1">
              <a:lnSpc>
                <a:spcPct val="90000"/>
              </a:lnSpc>
            </a:pPr>
            <a:r>
              <a:rPr lang="en-US" altLang="en-US">
                <a:ea typeface="ＭＳ Ｐゴシック" panose="020B0600070205080204" pitchFamily="34" charset="-128"/>
              </a:rPr>
              <a:t>Discount after-tax cash flows, not earnings.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AutoShape 2">
            <a:extLst>
              <a:ext uri="{FF2B5EF4-FFF2-40B4-BE49-F238E27FC236}">
                <a16:creationId xmlns:a16="http://schemas.microsoft.com/office/drawing/2014/main" id="{B5AC501D-03F7-BB45-A7CE-0940D8176DC1}"/>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Relevant cash flows</a:t>
            </a:r>
          </a:p>
        </p:txBody>
      </p:sp>
      <p:sp>
        <p:nvSpPr>
          <p:cNvPr id="17410" name="Rectangle 3">
            <a:extLst>
              <a:ext uri="{FF2B5EF4-FFF2-40B4-BE49-F238E27FC236}">
                <a16:creationId xmlns:a16="http://schemas.microsoft.com/office/drawing/2014/main" id="{E1370EA2-1902-DE4C-B23E-A14F7FCE9B22}"/>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But before we do this, a few notions about cash flows need to be addressed.</a:t>
            </a:r>
          </a:p>
          <a:p>
            <a:pPr eaLnBrk="1" hangingPunct="1"/>
            <a:r>
              <a:rPr lang="en-US" altLang="en-US">
                <a:ea typeface="ＭＳ Ｐゴシック" panose="020B0600070205080204" pitchFamily="34" charset="-128"/>
              </a:rPr>
              <a:t>The cash flows in the capital-budgeting time line need to be relevant cash flows; that is they need to be incremental in nature.</a:t>
            </a:r>
          </a:p>
          <a:p>
            <a:pPr eaLnBrk="1" hangingPunct="1"/>
            <a:r>
              <a:rPr lang="en-US" altLang="en-US">
                <a:ea typeface="ＭＳ Ｐゴシック" panose="020B0600070205080204" pitchFamily="34" charset="-128"/>
              </a:rPr>
              <a:t>Incremental cash flows: those cash flows that will only occur if the project is accepted.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AutoShape 2">
            <a:extLst>
              <a:ext uri="{FF2B5EF4-FFF2-40B4-BE49-F238E27FC236}">
                <a16:creationId xmlns:a16="http://schemas.microsoft.com/office/drawing/2014/main" id="{38D171EF-D070-204F-B2F4-8E4A8508B1DA}"/>
              </a:ext>
            </a:extLst>
          </p:cNvPr>
          <p:cNvSpPr>
            <a:spLocks noGrp="1" noChangeArrowheads="1"/>
          </p:cNvSpPr>
          <p:nvPr>
            <p:ph type="title"/>
          </p:nvPr>
        </p:nvSpPr>
        <p:spPr/>
        <p:txBody>
          <a:bodyPr/>
          <a:lstStyle/>
          <a:p>
            <a:pPr eaLnBrk="1" hangingPunct="1"/>
            <a:r>
              <a:rPr lang="en-US" altLang="en-US" sz="3200">
                <a:ea typeface="ＭＳ Ｐゴシック" panose="020B0600070205080204" pitchFamily="34" charset="-128"/>
              </a:rPr>
              <a:t>Ask the right question</a:t>
            </a:r>
          </a:p>
        </p:txBody>
      </p:sp>
      <p:sp>
        <p:nvSpPr>
          <p:cNvPr id="18434" name="Rectangle 3">
            <a:extLst>
              <a:ext uri="{FF2B5EF4-FFF2-40B4-BE49-F238E27FC236}">
                <a16:creationId xmlns:a16="http://schemas.microsoft.com/office/drawing/2014/main" id="{4B76FD6C-8E02-4148-96CD-DDE8D0D27C39}"/>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You should always ask yourself </a:t>
            </a:r>
            <a:r>
              <a:rPr lang="ja-JP" altLang="en-US">
                <a:ea typeface="ＭＳ Ｐゴシック" panose="020B0600070205080204" pitchFamily="34" charset="-128"/>
              </a:rPr>
              <a:t>“</a:t>
            </a:r>
            <a:r>
              <a:rPr lang="en-US" altLang="ja-JP">
                <a:ea typeface="ＭＳ Ｐゴシック" panose="020B0600070205080204" pitchFamily="34" charset="-128"/>
              </a:rPr>
              <a:t>Will this cash flow occur ONLY if we accept the project?</a:t>
            </a:r>
            <a:r>
              <a:rPr lang="ja-JP" altLang="en-US">
                <a:ea typeface="ＭＳ Ｐゴシック" panose="020B0600070205080204" pitchFamily="34" charset="-128"/>
              </a:rPr>
              <a:t>”</a:t>
            </a:r>
            <a:endParaRPr lang="en-US" altLang="ja-JP">
              <a:ea typeface="ＭＳ Ｐゴシック" panose="020B0600070205080204" pitchFamily="34" charset="-128"/>
            </a:endParaRPr>
          </a:p>
          <a:p>
            <a:pPr lvl="1" eaLnBrk="1" hangingPunct="1"/>
            <a:r>
              <a:rPr lang="en-US" altLang="en-US">
                <a:ea typeface="ＭＳ Ｐゴシック" panose="020B0600070205080204" pitchFamily="34" charset="-128"/>
              </a:rPr>
              <a:t>If the answer is </a:t>
            </a:r>
            <a:r>
              <a:rPr lang="ja-JP" altLang="en-US">
                <a:ea typeface="ＭＳ Ｐゴシック" panose="020B0600070205080204" pitchFamily="34" charset="-128"/>
              </a:rPr>
              <a:t>“</a:t>
            </a:r>
            <a:r>
              <a:rPr lang="en-US" altLang="ja-JP">
                <a:ea typeface="ＭＳ Ｐゴシック" panose="020B0600070205080204" pitchFamily="34" charset="-128"/>
              </a:rPr>
              <a:t>yes</a:t>
            </a:r>
            <a:r>
              <a:rPr lang="ja-JP" altLang="en-US">
                <a:ea typeface="ＭＳ Ｐゴシック" panose="020B0600070205080204" pitchFamily="34" charset="-128"/>
              </a:rPr>
              <a:t>”</a:t>
            </a:r>
            <a:r>
              <a:rPr lang="en-US" altLang="ja-JP">
                <a:ea typeface="ＭＳ Ｐゴシック" panose="020B0600070205080204" pitchFamily="34" charset="-128"/>
              </a:rPr>
              <a:t>, it should be included in the analysis because it is incremental.</a:t>
            </a:r>
          </a:p>
          <a:p>
            <a:pPr lvl="1" eaLnBrk="1" hangingPunct="1"/>
            <a:r>
              <a:rPr lang="en-US" altLang="en-US">
                <a:ea typeface="ＭＳ Ｐゴシック" panose="020B0600070205080204" pitchFamily="34" charset="-128"/>
              </a:rPr>
              <a:t>If the answer is </a:t>
            </a:r>
            <a:r>
              <a:rPr lang="ja-JP" altLang="en-US">
                <a:ea typeface="ＭＳ Ｐゴシック" panose="020B0600070205080204" pitchFamily="34" charset="-128"/>
              </a:rPr>
              <a:t>“</a:t>
            </a:r>
            <a:r>
              <a:rPr lang="en-US" altLang="ja-JP">
                <a:ea typeface="ＭＳ Ｐゴシック" panose="020B0600070205080204" pitchFamily="34" charset="-128"/>
              </a:rPr>
              <a:t>no</a:t>
            </a:r>
            <a:r>
              <a:rPr lang="ja-JP" altLang="en-US">
                <a:ea typeface="ＭＳ Ｐゴシック" panose="020B0600070205080204" pitchFamily="34" charset="-128"/>
              </a:rPr>
              <a:t>”</a:t>
            </a:r>
            <a:r>
              <a:rPr lang="en-US" altLang="ja-JP">
                <a:ea typeface="ＭＳ Ｐゴシック" panose="020B0600070205080204" pitchFamily="34" charset="-128"/>
              </a:rPr>
              <a:t>, it should not be included in the analysis because it will occur anyway.</a:t>
            </a:r>
            <a:endParaRPr lang="en-US" altLang="en-US">
              <a:ea typeface="ＭＳ Ｐゴシック" panose="020B0600070205080204" pitchFamily="3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2">
            <a:extLst>
              <a:ext uri="{FF2B5EF4-FFF2-40B4-BE49-F238E27FC236}">
                <a16:creationId xmlns:a16="http://schemas.microsoft.com/office/drawing/2014/main" id="{29CCCE44-914F-CE47-A6C5-F3FDA67E7EE8}"/>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Sunk costs</a:t>
            </a:r>
          </a:p>
        </p:txBody>
      </p:sp>
      <p:sp>
        <p:nvSpPr>
          <p:cNvPr id="19458" name="Rectangle 3">
            <a:extLst>
              <a:ext uri="{FF2B5EF4-FFF2-40B4-BE49-F238E27FC236}">
                <a16:creationId xmlns:a16="http://schemas.microsoft.com/office/drawing/2014/main" id="{CE7C67A1-7E01-5148-B438-862F0E80C5A8}"/>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A sunk cost is a cost that has already occurred regardless of whether the project is accepted.</a:t>
            </a:r>
          </a:p>
          <a:p>
            <a:pPr eaLnBrk="1" hangingPunct="1"/>
            <a:r>
              <a:rPr lang="en-US" altLang="en-US">
                <a:ea typeface="ＭＳ Ｐゴシック" panose="020B0600070205080204" pitchFamily="34" charset="-128"/>
              </a:rPr>
              <a:t>Example: consulting fee for evaluating a project.</a:t>
            </a:r>
          </a:p>
          <a:p>
            <a:pPr eaLnBrk="1" hangingPunct="1"/>
            <a:r>
              <a:rPr lang="en-US" altLang="en-US">
                <a:ea typeface="ＭＳ Ｐゴシック" panose="020B0600070205080204" pitchFamily="34" charset="-128"/>
              </a:rPr>
              <a:t>Sunk costs should not be taken into consideration when evaluating a project.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AutoShape 2">
            <a:extLst>
              <a:ext uri="{FF2B5EF4-FFF2-40B4-BE49-F238E27FC236}">
                <a16:creationId xmlns:a16="http://schemas.microsoft.com/office/drawing/2014/main" id="{0EEA165D-B009-6C41-ABA0-2577A54004F0}"/>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Opportunity costs</a:t>
            </a:r>
          </a:p>
        </p:txBody>
      </p:sp>
      <p:sp>
        <p:nvSpPr>
          <p:cNvPr id="20482" name="Rectangle 3">
            <a:extLst>
              <a:ext uri="{FF2B5EF4-FFF2-40B4-BE49-F238E27FC236}">
                <a16:creationId xmlns:a16="http://schemas.microsoft.com/office/drawing/2014/main" id="{7C1838B7-4806-0E44-A968-49EB7592298C}"/>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Opportunity costs (OCs) are the costs of giving up the second best use of resources.</a:t>
            </a:r>
          </a:p>
          <a:p>
            <a:pPr eaLnBrk="1" hangingPunct="1"/>
            <a:r>
              <a:rPr lang="en-US" altLang="en-US">
                <a:ea typeface="ＭＳ Ｐゴシック" panose="020B0600070205080204" pitchFamily="34" charset="-128"/>
              </a:rPr>
              <a:t>Example: a vacant land.</a:t>
            </a:r>
          </a:p>
          <a:p>
            <a:pPr eaLnBrk="1" hangingPunct="1"/>
            <a:r>
              <a:rPr lang="en-US" altLang="en-US">
                <a:ea typeface="ＭＳ Ｐゴシック" panose="020B0600070205080204" pitchFamily="34" charset="-128"/>
              </a:rPr>
              <a:t>Opportunity costs should be taken into consideration when evaluating the project.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AutoShape 2">
            <a:extLst>
              <a:ext uri="{FF2B5EF4-FFF2-40B4-BE49-F238E27FC236}">
                <a16:creationId xmlns:a16="http://schemas.microsoft.com/office/drawing/2014/main" id="{B689701A-B615-5243-9A73-3A8D3F447ED1}"/>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Side effects</a:t>
            </a:r>
          </a:p>
        </p:txBody>
      </p:sp>
      <p:sp>
        <p:nvSpPr>
          <p:cNvPr id="21506" name="Rectangle 3">
            <a:extLst>
              <a:ext uri="{FF2B5EF4-FFF2-40B4-BE49-F238E27FC236}">
                <a16:creationId xmlns:a16="http://schemas.microsoft.com/office/drawing/2014/main" id="{FAB655B6-D971-4540-BDF4-41E2A4DE4813}"/>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Accepting a new project may have side effects.</a:t>
            </a:r>
          </a:p>
          <a:p>
            <a:pPr eaLnBrk="1" hangingPunct="1"/>
            <a:r>
              <a:rPr lang="en-US" altLang="en-US">
                <a:ea typeface="ＭＳ Ｐゴシック" panose="020B0600070205080204" pitchFamily="34" charset="-128"/>
              </a:rPr>
              <a:t>Erosion occurs when a new project reduces the sales and cash flows of existing projects.</a:t>
            </a:r>
          </a:p>
          <a:p>
            <a:pPr eaLnBrk="1" hangingPunct="1"/>
            <a:r>
              <a:rPr lang="en-US" altLang="en-US">
                <a:ea typeface="ＭＳ Ｐゴシック" panose="020B0600070205080204" pitchFamily="34" charset="-128"/>
              </a:rPr>
              <a:t>Synergy occurs when a new project increases the sales and cash flows of existing projects.</a:t>
            </a:r>
          </a:p>
          <a:p>
            <a:pPr eaLnBrk="1" hangingPunct="1"/>
            <a:r>
              <a:rPr lang="en-US" altLang="en-US">
                <a:ea typeface="ＭＳ Ｐゴシック" panose="020B0600070205080204" pitchFamily="34" charset="-128"/>
              </a:rPr>
              <a:t>Cash flows due to erosion and synergy are incremental cash flows.</a:t>
            </a:r>
          </a:p>
          <a:p>
            <a:pPr eaLnBrk="1" hangingPunct="1"/>
            <a:endParaRPr lang="en-US" altLang="en-US" sz="2400">
              <a:ea typeface="ＭＳ Ｐゴシック" panose="020B0600070205080204"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a:extLst>
              <a:ext uri="{FF2B5EF4-FFF2-40B4-BE49-F238E27FC236}">
                <a16:creationId xmlns:a16="http://schemas.microsoft.com/office/drawing/2014/main" id="{6C6CD6AA-3056-8E41-88A6-FAE4C7B64A61}"/>
              </a:ext>
            </a:extLst>
          </p:cNvPr>
          <p:cNvSpPr>
            <a:spLocks noGrp="1"/>
          </p:cNvSpPr>
          <p:nvPr>
            <p:ph type="title"/>
          </p:nvPr>
        </p:nvSpPr>
        <p:spPr/>
        <p:txBody>
          <a:bodyPr/>
          <a:lstStyle/>
          <a:p>
            <a:r>
              <a:rPr lang="en-US" altLang="en-US">
                <a:ea typeface="ＭＳ Ｐゴシック" panose="020B0600070205080204" pitchFamily="34" charset="-128"/>
              </a:rPr>
              <a:t>A sample question</a:t>
            </a:r>
          </a:p>
        </p:txBody>
      </p:sp>
      <p:sp>
        <p:nvSpPr>
          <p:cNvPr id="22530" name="Content Placeholder 2">
            <a:extLst>
              <a:ext uri="{FF2B5EF4-FFF2-40B4-BE49-F238E27FC236}">
                <a16:creationId xmlns:a16="http://schemas.microsoft.com/office/drawing/2014/main" id="{FC630A29-B595-CC43-B621-61AD025C7D8F}"/>
              </a:ext>
            </a:extLst>
          </p:cNvPr>
          <p:cNvSpPr>
            <a:spLocks noGrp="1"/>
          </p:cNvSpPr>
          <p:nvPr>
            <p:ph idx="1"/>
          </p:nvPr>
        </p:nvSpPr>
        <p:spPr/>
        <p:txBody>
          <a:bodyPr/>
          <a:lstStyle/>
          <a:p>
            <a:r>
              <a:rPr lang="en-US" altLang="en-US" sz="2400">
                <a:ea typeface="ＭＳ Ｐゴシック" panose="020B0600070205080204" pitchFamily="34" charset="-128"/>
              </a:rPr>
              <a:t>You spent $500 last week fixing the transmission in your car. Now, the brakes are acting up (becoming troublesome) and you are trying to decide whether to fix them or trade the car in for a newer model. In analyzing the brake situation, the $500 you spent fixing the transmission is a(n) _____ cost. </a:t>
            </a:r>
            <a:br>
              <a:rPr lang="en-US" altLang="en-US" sz="2400">
                <a:ea typeface="ＭＳ Ｐゴシック" panose="020B0600070205080204" pitchFamily="34" charset="-128"/>
              </a:rPr>
            </a:br>
            <a:r>
              <a:rPr lang="en-US" altLang="en-US" sz="2400">
                <a:ea typeface="ＭＳ Ｐゴシック" panose="020B0600070205080204" pitchFamily="34" charset="-128"/>
              </a:rPr>
              <a:t>a. opportunity</a:t>
            </a:r>
            <a:br>
              <a:rPr lang="en-US" altLang="en-US" sz="2400">
                <a:ea typeface="ＭＳ Ｐゴシック" panose="020B0600070205080204" pitchFamily="34" charset="-128"/>
              </a:rPr>
            </a:br>
            <a:r>
              <a:rPr lang="en-US" altLang="en-US" sz="2400">
                <a:ea typeface="ＭＳ Ｐゴシック" panose="020B0600070205080204" pitchFamily="34" charset="-128"/>
              </a:rPr>
              <a:t>b. fixed</a:t>
            </a:r>
            <a:br>
              <a:rPr lang="en-US" altLang="en-US" sz="2400">
                <a:ea typeface="ＭＳ Ｐゴシック" panose="020B0600070205080204" pitchFamily="34" charset="-128"/>
              </a:rPr>
            </a:br>
            <a:r>
              <a:rPr lang="en-US" altLang="en-US" sz="2400">
                <a:ea typeface="ＭＳ Ｐゴシック" panose="020B0600070205080204" pitchFamily="34" charset="-128"/>
              </a:rPr>
              <a:t>c. incremental</a:t>
            </a:r>
            <a:br>
              <a:rPr lang="en-US" altLang="en-US" sz="2400">
                <a:ea typeface="ＭＳ Ｐゴシック" panose="020B0600070205080204" pitchFamily="34" charset="-128"/>
              </a:rPr>
            </a:br>
            <a:r>
              <a:rPr lang="en-US" altLang="en-US" sz="2400">
                <a:ea typeface="ＭＳ Ｐゴシック" panose="020B0600070205080204" pitchFamily="34" charset="-128"/>
              </a:rPr>
              <a:t>d. sunk</a:t>
            </a:r>
            <a:br>
              <a:rPr lang="en-US" altLang="en-US" sz="2400">
                <a:ea typeface="ＭＳ Ｐゴシック" panose="020B0600070205080204" pitchFamily="34" charset="-128"/>
              </a:rPr>
            </a:br>
            <a:r>
              <a:rPr lang="en-US" altLang="en-US" sz="2400">
                <a:ea typeface="ＭＳ Ｐゴシック" panose="020B0600070205080204" pitchFamily="34" charset="-128"/>
              </a:rPr>
              <a:t>e. relevant</a:t>
            </a:r>
          </a:p>
          <a:p>
            <a:endParaRPr lang="en-US" altLang="en-US">
              <a:ea typeface="ＭＳ Ｐゴシック" panose="020B0600070205080204" pitchFamily="34" charset="-12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Wood Type">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{F2DD107F-EECA-454E-A66A-ADB707BA149F}tf10001070</Template>
  <TotalTime>382</TotalTime>
  <Words>1451</Words>
  <Application>Microsoft Macintosh PowerPoint</Application>
  <PresentationFormat>On-screen Show (4:3)</PresentationFormat>
  <Paragraphs>115</Paragraphs>
  <Slides>29</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7" baseType="lpstr">
      <vt:lpstr>Arial</vt:lpstr>
      <vt:lpstr>ＭＳ Ｐゴシック</vt:lpstr>
      <vt:lpstr>Wingdings</vt:lpstr>
      <vt:lpstr>Calibri</vt:lpstr>
      <vt:lpstr>Times New Roman</vt:lpstr>
      <vt:lpstr>Wood Type</vt:lpstr>
      <vt:lpstr>Microsoft Office Excel 97-2003 Worksheet</vt:lpstr>
      <vt:lpstr>Microsoft Excel 97-2003 Worksheet</vt:lpstr>
      <vt:lpstr>Chapter 6: Making capital investment decisions</vt:lpstr>
      <vt:lpstr>Outline</vt:lpstr>
      <vt:lpstr>TVM</vt:lpstr>
      <vt:lpstr>Relevant cash flows</vt:lpstr>
      <vt:lpstr>Ask the right question</vt:lpstr>
      <vt:lpstr>Sunk costs</vt:lpstr>
      <vt:lpstr>Opportunity costs</vt:lpstr>
      <vt:lpstr>Side effects</vt:lpstr>
      <vt:lpstr>A sample question</vt:lpstr>
      <vt:lpstr>A sample question</vt:lpstr>
      <vt:lpstr>An example, I</vt:lpstr>
      <vt:lpstr>An example, II</vt:lpstr>
      <vt:lpstr>An example, III</vt:lpstr>
      <vt:lpstr>An example, IV</vt:lpstr>
      <vt:lpstr>Depreciation</vt:lpstr>
      <vt:lpstr>An example, V</vt:lpstr>
      <vt:lpstr>After-tax salvage cash flow</vt:lpstr>
      <vt:lpstr>An example, VI</vt:lpstr>
      <vt:lpstr>Decision</vt:lpstr>
      <vt:lpstr>NPV</vt:lpstr>
      <vt:lpstr>An example, VII</vt:lpstr>
      <vt:lpstr>Alternative definitions of OCF</vt:lpstr>
      <vt:lpstr>[Extra] Capital budgeting with the use of debt</vt:lpstr>
      <vt:lpstr>The equivalent annual cost method</vt:lpstr>
      <vt:lpstr>Nominal vs. real</vt:lpstr>
      <vt:lpstr>2 machines with unequal lives</vt:lpstr>
      <vt:lpstr>Real cost outflows w/ real discount rate</vt:lpstr>
      <vt:lpstr>Equivalent annual cost</vt:lpstr>
      <vt:lpstr>End-of-chapter</vt:lpstr>
    </vt:vector>
  </TitlesOfParts>
  <Company>nau</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7: Making capital investment decisions</dc:title>
  <dc:creator>cba</dc:creator>
  <cp:lastModifiedBy>Microsoft Office User</cp:lastModifiedBy>
  <cp:revision>103</cp:revision>
  <dcterms:created xsi:type="dcterms:W3CDTF">2007-05-18T21:41:00Z</dcterms:created>
  <dcterms:modified xsi:type="dcterms:W3CDTF">2021-07-09T20:14:06Z</dcterms:modified>
</cp:coreProperties>
</file>